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41.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60" r:id="rId1"/>
  </p:sldMasterIdLst>
  <p:notesMasterIdLst>
    <p:notesMasterId r:id="rId18"/>
  </p:notesMasterIdLst>
  <p:sldIdLst>
    <p:sldId id="256" r:id="rId2"/>
    <p:sldId id="346" r:id="rId3"/>
    <p:sldId id="355" r:id="rId4"/>
    <p:sldId id="354" r:id="rId5"/>
    <p:sldId id="459" r:id="rId6"/>
    <p:sldId id="294" r:id="rId7"/>
    <p:sldId id="366" r:id="rId8"/>
    <p:sldId id="458" r:id="rId9"/>
    <p:sldId id="403" r:id="rId10"/>
    <p:sldId id="395" r:id="rId11"/>
    <p:sldId id="402" r:id="rId12"/>
    <p:sldId id="405" r:id="rId13"/>
    <p:sldId id="406" r:id="rId14"/>
    <p:sldId id="408" r:id="rId15"/>
    <p:sldId id="400" r:id="rId16"/>
    <p:sldId id="397" r:id="rId17"/>
  </p:sldIdLst>
  <p:sldSz cx="9144000" cy="6858000" type="screen4x3"/>
  <p:notesSz cx="6858000" cy="9144000"/>
  <p:embeddedFontLst>
    <p:embeddedFont>
      <p:font typeface="Corbel" panose="020B0503020204020204" pitchFamily="34" charset="0"/>
      <p:regular r:id="rId19"/>
      <p:bold r:id="rId20"/>
      <p:italic r:id="rId21"/>
      <p:boldItalic r:id="rId22"/>
    </p:embeddedFont>
    <p:embeddedFont>
      <p:font typeface="Calibri" panose="020F0502020204030204" pitchFamily="34" charset="0"/>
      <p:regular r:id="rId23"/>
      <p:bold r:id="rId24"/>
      <p:italic r:id="rId25"/>
      <p:boldItalic r:id="rId26"/>
    </p:embeddedFont>
    <p:embeddedFont>
      <p:font typeface="Franklin Gothic Book" panose="020B0503020102020204" pitchFamily="34" charset="0"/>
      <p:regular r:id="rId27"/>
      <p:italic r:id="rId28"/>
    </p:embeddedFont>
    <p:embeddedFont>
      <p:font typeface="Tahoma" panose="020B0604030504040204" pitchFamily="34" charset="0"/>
      <p:regular r:id="rId29"/>
      <p:bold r:id="rId30"/>
    </p:embeddedFont>
    <p:embeddedFont>
      <p:font typeface="Tunga" panose="020B0502040204020203" pitchFamily="34" charset="0"/>
      <p:regular r:id="rId31"/>
      <p:bold r:id="rId32"/>
    </p:embeddedFont>
    <p:embeddedFont>
      <p:font typeface="Century Gothic" panose="020B0502020202020204"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C1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519" autoAdjust="0"/>
    <p:restoredTop sz="93758" autoAdjust="0"/>
  </p:normalViewPr>
  <p:slideViewPr>
    <p:cSldViewPr>
      <p:cViewPr varScale="1">
        <p:scale>
          <a:sx n="76" d="100"/>
          <a:sy n="76" d="100"/>
        </p:scale>
        <p:origin x="586" y="58"/>
      </p:cViewPr>
      <p:guideLst>
        <p:guide orient="horz" pos="2160"/>
        <p:guide pos="2880"/>
      </p:guideLst>
    </p:cSldViewPr>
  </p:slideViewPr>
  <p:outlineViewPr>
    <p:cViewPr>
      <p:scale>
        <a:sx n="33" d="100"/>
        <a:sy n="33" d="100"/>
      </p:scale>
      <p:origin x="0" y="62682"/>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180C8A-D2E4-4495-AF9F-052BC1FF86BD}" type="datetimeFigureOut">
              <a:rPr lang="en-US" smtClean="0"/>
              <a:t>3/20/2018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8C0839-A752-4026-B076-2AA4A81C1342}" type="slidenum">
              <a:rPr lang="en-US" smtClean="0"/>
              <a:t>‹#›</a:t>
            </a:fld>
            <a:endParaRPr lang="en-US"/>
          </a:p>
        </p:txBody>
      </p:sp>
    </p:spTree>
    <p:extLst>
      <p:ext uri="{BB962C8B-B14F-4D97-AF65-F5344CB8AC3E}">
        <p14:creationId xmlns:p14="http://schemas.microsoft.com/office/powerpoint/2010/main" val="4275735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C0839-A752-4026-B076-2AA4A81C1342}" type="slidenum">
              <a:rPr lang="en-US" smtClean="0"/>
              <a:t>1</a:t>
            </a:fld>
            <a:endParaRPr lang="en-US"/>
          </a:p>
        </p:txBody>
      </p:sp>
    </p:spTree>
    <p:extLst>
      <p:ext uri="{BB962C8B-B14F-4D97-AF65-F5344CB8AC3E}">
        <p14:creationId xmlns:p14="http://schemas.microsoft.com/office/powerpoint/2010/main" val="3260102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11</a:t>
            </a:fld>
            <a:endParaRPr lang="en-US"/>
          </a:p>
        </p:txBody>
      </p:sp>
    </p:spTree>
    <p:extLst>
      <p:ext uri="{BB962C8B-B14F-4D97-AF65-F5344CB8AC3E}">
        <p14:creationId xmlns:p14="http://schemas.microsoft.com/office/powerpoint/2010/main" val="1188221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2426" y="2895600"/>
            <a:ext cx="4572000" cy="1368798"/>
          </a:xfrm>
        </p:spPr>
        <p:txBody>
          <a:bodyPr>
            <a:normAutofit/>
          </a:bodyPr>
          <a:lstStyle>
            <a:lvl1pPr marL="0" indent="0" algn="l">
              <a:buNone/>
              <a:defRPr sz="2000" b="0" i="1" cap="none" spc="12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5" name="Rectangle 14"/>
          <p:cNvSpPr/>
          <p:nvPr/>
        </p:nvSpPr>
        <p:spPr>
          <a:xfrm>
            <a:off x="0" y="4743451"/>
            <a:ext cx="9144000" cy="21145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0" y="4714875"/>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Date Placeholder 21"/>
          <p:cNvSpPr>
            <a:spLocks noGrp="1"/>
          </p:cNvSpPr>
          <p:nvPr>
            <p:ph type="dt" sz="half" idx="10"/>
          </p:nvPr>
        </p:nvSpPr>
        <p:spPr/>
        <p:txBody>
          <a:bodyPr/>
          <a:lstStyle/>
          <a:p>
            <a:r>
              <a:rPr lang="en-US" dirty="0"/>
              <a:t>January 2017</a:t>
            </a:r>
          </a:p>
        </p:txBody>
      </p:sp>
      <p:sp>
        <p:nvSpPr>
          <p:cNvPr id="23" name="Slide Number Placeholder 22"/>
          <p:cNvSpPr>
            <a:spLocks noGrp="1"/>
          </p:cNvSpPr>
          <p:nvPr>
            <p:ph type="sldNum" sz="quarter" idx="11"/>
          </p:nvPr>
        </p:nvSpPr>
        <p:spPr/>
        <p:txBody>
          <a:bodyPr/>
          <a:lstStyle/>
          <a:p>
            <a:fld id="{C5349D12-3EF0-44B0-8484-0F10BE0E01DA}" type="slidenum">
              <a:rPr lang="en-US" smtClean="0"/>
              <a:t>‹#›</a:t>
            </a:fld>
            <a:endParaRPr lang="en-US"/>
          </a:p>
        </p:txBody>
      </p:sp>
      <p:sp>
        <p:nvSpPr>
          <p:cNvPr id="24" name="Footer Placeholder 23"/>
          <p:cNvSpPr>
            <a:spLocks noGrp="1"/>
          </p:cNvSpPr>
          <p:nvPr>
            <p:ph type="ftr" sz="quarter" idx="12"/>
          </p:nvPr>
        </p:nvSpPr>
        <p:spPr/>
        <p:txBody>
          <a:bodyPr/>
          <a:lstStyle/>
          <a:p>
            <a:r>
              <a:rPr lang="en-US" dirty="0"/>
              <a:t>OMG Threat &amp; Risk </a:t>
            </a:r>
          </a:p>
        </p:txBody>
      </p:sp>
      <p:sp>
        <p:nvSpPr>
          <p:cNvPr id="12" name="Title 11"/>
          <p:cNvSpPr>
            <a:spLocks noGrp="1"/>
          </p:cNvSpPr>
          <p:nvPr>
            <p:ph type="title"/>
          </p:nvPr>
        </p:nvSpPr>
        <p:spPr>
          <a:xfrm>
            <a:off x="352426" y="457200"/>
            <a:ext cx="7680960" cy="2438399"/>
          </a:xfrm>
        </p:spPr>
        <p:txBody>
          <a:bodyPr>
            <a:normAutofit/>
          </a:bodyPr>
          <a:lstStyle>
            <a:lvl1pPr>
              <a:spcBef>
                <a:spcPts val="0"/>
              </a:spcBef>
              <a:defRPr kumimoji="0" lang="en-US" sz="6000" b="1" i="0" u="none" strike="noStrike" kern="1200" cap="none" spc="0" normalizeH="0" baseline="0" noProof="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dirty="0"/>
              <a:t>January 2017</a:t>
            </a:r>
          </a:p>
        </p:txBody>
      </p:sp>
      <p:sp>
        <p:nvSpPr>
          <p:cNvPr id="5" name="Footer Placeholder 4"/>
          <p:cNvSpPr>
            <a:spLocks noGrp="1"/>
          </p:cNvSpPr>
          <p:nvPr>
            <p:ph type="ftr" sz="quarter" idx="11"/>
          </p:nvPr>
        </p:nvSpPr>
        <p:spPr/>
        <p:txBody>
          <a:bodyPr/>
          <a:lstStyle/>
          <a:p>
            <a:r>
              <a:rPr lang="en-US" dirty="0"/>
              <a:t>OMG Threat &amp; Risk </a:t>
            </a:r>
          </a:p>
        </p:txBody>
      </p:sp>
      <p:sp>
        <p:nvSpPr>
          <p:cNvPr id="6" name="Slide Number Placeholder 5"/>
          <p:cNvSpPr>
            <a:spLocks noGrp="1"/>
          </p:cNvSpPr>
          <p:nvPr>
            <p:ph type="sldNum" sz="quarter" idx="12"/>
          </p:nvPr>
        </p:nvSpPr>
        <p:spPr/>
        <p:txBody>
          <a:bodyPr/>
          <a:lstStyle/>
          <a:p>
            <a:fld id="{C5349D12-3EF0-44B0-8484-0F10BE0E01D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dirty="0"/>
              <a:t>January 2017</a:t>
            </a:r>
          </a:p>
        </p:txBody>
      </p:sp>
      <p:sp>
        <p:nvSpPr>
          <p:cNvPr id="5" name="Footer Placeholder 4"/>
          <p:cNvSpPr>
            <a:spLocks noGrp="1"/>
          </p:cNvSpPr>
          <p:nvPr>
            <p:ph type="ftr" sz="quarter" idx="11"/>
          </p:nvPr>
        </p:nvSpPr>
        <p:spPr/>
        <p:txBody>
          <a:bodyPr/>
          <a:lstStyle/>
          <a:p>
            <a:r>
              <a:rPr lang="en-US" dirty="0"/>
              <a:t>OMG Threat &amp; Risk </a:t>
            </a:r>
          </a:p>
        </p:txBody>
      </p:sp>
      <p:sp>
        <p:nvSpPr>
          <p:cNvPr id="6" name="Slide Number Placeholder 5"/>
          <p:cNvSpPr>
            <a:spLocks noGrp="1"/>
          </p:cNvSpPr>
          <p:nvPr>
            <p:ph type="sldNum" sz="quarter" idx="12"/>
          </p:nvPr>
        </p:nvSpPr>
        <p:spPr/>
        <p:txBody>
          <a:bodyPr/>
          <a:lstStyle/>
          <a:p>
            <a:fld id="{C5349D12-3EF0-44B0-8484-0F10BE0E01D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White Backgroun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chemeClr val="tx1"/>
                </a:solidFill>
                <a:latin typeface="Century Gothic"/>
                <a:cs typeface="Century Gothic"/>
              </a:defRPr>
            </a:lvl1pPr>
          </a:lstStyle>
          <a:p>
            <a:r>
              <a:rPr lang="en-US" dirty="0"/>
              <a:t>Click to edit Master title style</a:t>
            </a:r>
          </a:p>
        </p:txBody>
      </p:sp>
      <p:sp>
        <p:nvSpPr>
          <p:cNvPr id="10" name="Slide Number Placeholder 3"/>
          <p:cNvSpPr txBox="1">
            <a:spLocks/>
          </p:cNvSpPr>
          <p:nvPr userDrawn="1"/>
        </p:nvSpPr>
        <p:spPr>
          <a:xfrm>
            <a:off x="4379806" y="6396293"/>
            <a:ext cx="496994"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a:solidFill>
                  <a:srgbClr val="F2F2F2"/>
                </a:solidFill>
                <a:latin typeface="Century Gothic"/>
                <a:cs typeface="Century Gothic"/>
              </a:rPr>
              <a:t>#</a:t>
            </a:r>
            <a:r>
              <a:rPr lang="en-US" sz="1000" dirty="0" err="1">
                <a:solidFill>
                  <a:srgbClr val="F2F2F2"/>
                </a:solidFill>
                <a:latin typeface="Century Gothic"/>
                <a:cs typeface="Century Gothic"/>
              </a:rPr>
              <a:t>ThreatRisk</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472208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chemeClr val="tx1"/>
                </a:solidFill>
                <a:latin typeface="Century Gothic"/>
                <a:cs typeface="Century Gothic"/>
              </a:defRPr>
            </a:lvl1pPr>
          </a:lstStyle>
          <a:p>
            <a:r>
              <a:rPr lang="en-US" dirty="0"/>
              <a:t>Click to edit Master title style</a:t>
            </a:r>
          </a:p>
        </p:txBody>
      </p:sp>
      <p:sp>
        <p:nvSpPr>
          <p:cNvPr id="8" name="Content Placeholder 2"/>
          <p:cNvSpPr>
            <a:spLocks noGrp="1"/>
          </p:cNvSpPr>
          <p:nvPr>
            <p:ph sz="half" idx="1"/>
          </p:nvPr>
        </p:nvSpPr>
        <p:spPr>
          <a:xfrm>
            <a:off x="457200" y="1453931"/>
            <a:ext cx="8229600" cy="4499830"/>
          </a:xfrm>
          <a:prstGeom prst="rect">
            <a:avLst/>
          </a:prstGeom>
        </p:spPr>
        <p:txBody>
          <a:bodyPr/>
          <a:lstStyle>
            <a:lvl1pPr marL="342900" indent="-342900">
              <a:buClr>
                <a:srgbClr val="149DEB"/>
              </a:buClr>
              <a:buSzPct val="110000"/>
              <a:buFont typeface="Lucida Grande"/>
              <a:buChar char="»"/>
              <a:defRPr sz="2400" b="0" i="0">
                <a:solidFill>
                  <a:schemeClr val="tx1"/>
                </a:solidFill>
                <a:latin typeface="Century Gothic"/>
                <a:cs typeface="Century Gothic"/>
              </a:defRPr>
            </a:lvl1pPr>
            <a:lvl2pPr marL="742950" indent="-285750">
              <a:buClr>
                <a:srgbClr val="149DEB"/>
              </a:buClr>
              <a:buFont typeface="Arial"/>
              <a:buChar char="•"/>
              <a:defRPr sz="2000" b="0" i="0">
                <a:solidFill>
                  <a:schemeClr val="tx1"/>
                </a:solidFill>
                <a:latin typeface="Century Gothic"/>
                <a:cs typeface="Century Gothic"/>
              </a:defRPr>
            </a:lvl2pPr>
            <a:lvl3pPr marL="1143000" indent="-228600">
              <a:buClr>
                <a:srgbClr val="149DEB"/>
              </a:buClr>
              <a:buFont typeface="Lucida Grande"/>
              <a:buChar char="–"/>
              <a:defRPr sz="1800" b="0" i="0">
                <a:solidFill>
                  <a:schemeClr val="tx1"/>
                </a:solidFill>
                <a:latin typeface="Century Gothic"/>
                <a:cs typeface="Century Gothic"/>
              </a:defRPr>
            </a:lvl3pPr>
            <a:lvl4pPr marL="1600200" indent="-228600">
              <a:buClr>
                <a:srgbClr val="149DEB"/>
              </a:buClr>
              <a:buFont typeface="Arial"/>
              <a:buChar char="•"/>
              <a:defRPr sz="1600" b="0" i="0">
                <a:solidFill>
                  <a:schemeClr val="tx1"/>
                </a:solidFill>
                <a:latin typeface="Century Gothic"/>
                <a:cs typeface="Century Gothic"/>
              </a:defRPr>
            </a:lvl4pPr>
            <a:lvl5pPr marL="2057400" indent="-228600">
              <a:buClr>
                <a:srgbClr val="149DEB"/>
              </a:buClr>
              <a:buFont typeface="Lucida Grande"/>
              <a:buChar char="»"/>
              <a:defRPr sz="1600" b="0" i="0">
                <a:solidFill>
                  <a:schemeClr val="tx1"/>
                </a:solidFill>
                <a:latin typeface="Century Gothic"/>
                <a:cs typeface="Century Gothic"/>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Tree>
    <p:extLst>
      <p:ext uri="{BB962C8B-B14F-4D97-AF65-F5344CB8AC3E}">
        <p14:creationId xmlns:p14="http://schemas.microsoft.com/office/powerpoint/2010/main" val="95056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30"/>
          <p:cNvSpPr>
            <a:spLocks noGrp="1"/>
          </p:cNvSpPr>
          <p:nvPr>
            <p:ph sz="quarter" idx="13"/>
          </p:nvPr>
        </p:nvSpPr>
        <p:spPr>
          <a:xfrm>
            <a:off x="352426" y="1463040"/>
            <a:ext cx="768096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p:cNvSpPr>
            <a:spLocks noGrp="1"/>
          </p:cNvSpPr>
          <p:nvPr>
            <p:ph type="dt" sz="half" idx="14"/>
          </p:nvPr>
        </p:nvSpPr>
        <p:spPr/>
        <p:txBody>
          <a:bodyPr/>
          <a:lstStyle/>
          <a:p>
            <a:r>
              <a:rPr lang="en-US" dirty="0"/>
              <a:t>January 2017</a:t>
            </a:r>
          </a:p>
        </p:txBody>
      </p:sp>
      <p:sp>
        <p:nvSpPr>
          <p:cNvPr id="19" name="Slide Number Placeholder 18"/>
          <p:cNvSpPr>
            <a:spLocks noGrp="1"/>
          </p:cNvSpPr>
          <p:nvPr>
            <p:ph type="sldNum" sz="quarter" idx="15"/>
          </p:nvPr>
        </p:nvSpPr>
        <p:spPr/>
        <p:txBody>
          <a:bodyPr/>
          <a:lstStyle/>
          <a:p>
            <a:fld id="{C5349D12-3EF0-44B0-8484-0F10BE0E01DA}" type="slidenum">
              <a:rPr lang="en-US" smtClean="0"/>
              <a:t>‹#›</a:t>
            </a:fld>
            <a:endParaRPr lang="en-US"/>
          </a:p>
        </p:txBody>
      </p:sp>
      <p:sp>
        <p:nvSpPr>
          <p:cNvPr id="21" name="Footer Placeholder 20"/>
          <p:cNvSpPr>
            <a:spLocks noGrp="1"/>
          </p:cNvSpPr>
          <p:nvPr>
            <p:ph type="ftr" sz="quarter" idx="16"/>
          </p:nvPr>
        </p:nvSpPr>
        <p:spPr/>
        <p:txBody>
          <a:bodyPr/>
          <a:lstStyle/>
          <a:p>
            <a:r>
              <a:rPr lang="en-US" dirty="0"/>
              <a:t>OMG Threat &amp; Risk </a:t>
            </a:r>
          </a:p>
        </p:txBody>
      </p:sp>
      <p:sp>
        <p:nvSpPr>
          <p:cNvPr id="8" name="Title 7"/>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p:cNvSpPr>
            <a:spLocks noGrp="1"/>
          </p:cNvSpPr>
          <p:nvPr>
            <p:ph type="subTitle" idx="1"/>
          </p:nvPr>
        </p:nvSpPr>
        <p:spPr>
          <a:xfrm>
            <a:off x="352426" y="4003302"/>
            <a:ext cx="4572000" cy="1178298"/>
          </a:xfrm>
        </p:spPr>
        <p:txBody>
          <a:bodyPr>
            <a:normAutofit/>
          </a:bodyPr>
          <a:lstStyle>
            <a:lvl1pPr marL="0" indent="0" algn="l">
              <a:buNone/>
              <a:defRPr sz="2000" b="0" i="1" cap="none" spc="12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Date Placeholder 15"/>
          <p:cNvSpPr>
            <a:spLocks noGrp="1"/>
          </p:cNvSpPr>
          <p:nvPr>
            <p:ph type="dt" sz="half" idx="10"/>
          </p:nvPr>
        </p:nvSpPr>
        <p:spPr/>
        <p:txBody>
          <a:bodyPr/>
          <a:lstStyle/>
          <a:p>
            <a:r>
              <a:rPr lang="en-US" dirty="0"/>
              <a:t>January 2017</a:t>
            </a:r>
          </a:p>
        </p:txBody>
      </p:sp>
      <p:sp>
        <p:nvSpPr>
          <p:cNvPr id="20" name="Slide Number Placeholder 19"/>
          <p:cNvSpPr>
            <a:spLocks noGrp="1"/>
          </p:cNvSpPr>
          <p:nvPr>
            <p:ph type="sldNum" sz="quarter" idx="11"/>
          </p:nvPr>
        </p:nvSpPr>
        <p:spPr/>
        <p:txBody>
          <a:bodyPr/>
          <a:lstStyle/>
          <a:p>
            <a:fld id="{C5349D12-3EF0-44B0-8484-0F10BE0E01DA}" type="slidenum">
              <a:rPr lang="en-US" smtClean="0"/>
              <a:t>‹#›</a:t>
            </a:fld>
            <a:endParaRPr lang="en-US"/>
          </a:p>
        </p:txBody>
      </p:sp>
      <p:sp>
        <p:nvSpPr>
          <p:cNvPr id="21" name="Footer Placeholder 20"/>
          <p:cNvSpPr>
            <a:spLocks noGrp="1"/>
          </p:cNvSpPr>
          <p:nvPr>
            <p:ph type="ftr" sz="quarter" idx="12"/>
          </p:nvPr>
        </p:nvSpPr>
        <p:spPr/>
        <p:txBody>
          <a:bodyPr/>
          <a:lstStyle/>
          <a:p>
            <a:r>
              <a:rPr lang="en-US" dirty="0"/>
              <a:t>OMG Threat &amp; Risk </a:t>
            </a:r>
          </a:p>
        </p:txBody>
      </p:sp>
      <p:sp>
        <p:nvSpPr>
          <p:cNvPr id="13" name="Rectangle 12"/>
          <p:cNvSpPr/>
          <p:nvPr/>
        </p:nvSpPr>
        <p:spPr>
          <a:xfrm>
            <a:off x="0" y="0"/>
            <a:ext cx="9144000" cy="18288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4439" y="182880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le 13"/>
          <p:cNvSpPr>
            <a:spLocks noGrp="1"/>
          </p:cNvSpPr>
          <p:nvPr>
            <p:ph type="title"/>
          </p:nvPr>
        </p:nvSpPr>
        <p:spPr>
          <a:xfrm>
            <a:off x="354366" y="1990078"/>
            <a:ext cx="8439912" cy="1984248"/>
          </a:xfrm>
        </p:spPr>
        <p:txBody>
          <a:bodyPr>
            <a:noAutofit/>
          </a:bodyPr>
          <a:lstStyle>
            <a:lvl1pPr>
              <a:defRPr kumimoji="0" lang="en-US" sz="6000" b="1" i="0" u="none" strike="noStrike" kern="1200" cap="none" spc="0" normalizeH="0" baseline="0" noProof="0" dirty="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pPr marL="0" marR="0" lvl="0" indent="0" algn="l" defTabSz="914400" rtl="0" eaLnBrk="1" fontAlgn="auto" latinLnBrk="0" hangingPunct="1">
              <a:lnSpc>
                <a:spcPct val="100000"/>
              </a:lnSpc>
              <a:spcBef>
                <a:spcPts val="400"/>
              </a:spcBef>
              <a:spcAft>
                <a:spcPts val="0"/>
              </a:spcAft>
              <a:buClrTx/>
              <a:buSzTx/>
              <a:buFontTx/>
              <a:buNone/>
              <a:tabLst/>
              <a:defRPr/>
            </a:pPr>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1"/>
          <p:cNvSpPr>
            <a:spLocks noGrp="1"/>
          </p:cNvSpPr>
          <p:nvPr>
            <p:ph sz="quarter" idx="14"/>
          </p:nvPr>
        </p:nvSpPr>
        <p:spPr>
          <a:xfrm>
            <a:off x="4901184" y="1463040"/>
            <a:ext cx="3886200" cy="428853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30"/>
          <p:cNvSpPr>
            <a:spLocks noGrp="1"/>
          </p:cNvSpPr>
          <p:nvPr>
            <p:ph sz="quarter" idx="13"/>
          </p:nvPr>
        </p:nvSpPr>
        <p:spPr>
          <a:xfrm>
            <a:off x="352426" y="1463040"/>
            <a:ext cx="3886200" cy="428853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itle 26"/>
          <p:cNvSpPr>
            <a:spLocks noGrp="1"/>
          </p:cNvSpPr>
          <p:nvPr>
            <p:ph type="title"/>
          </p:nvPr>
        </p:nvSpPr>
        <p:spPr/>
        <p:txBody>
          <a:bodyPr/>
          <a:lstStyle/>
          <a:p>
            <a:r>
              <a:rPr lang="en-US"/>
              <a:t>Click to edit Master title style</a:t>
            </a:r>
            <a:endParaRPr lang="en-US" dirty="0"/>
          </a:p>
        </p:txBody>
      </p:sp>
      <p:sp>
        <p:nvSpPr>
          <p:cNvPr id="20" name="Date Placeholder 19"/>
          <p:cNvSpPr>
            <a:spLocks noGrp="1"/>
          </p:cNvSpPr>
          <p:nvPr>
            <p:ph type="dt" sz="half" idx="15"/>
          </p:nvPr>
        </p:nvSpPr>
        <p:spPr/>
        <p:txBody>
          <a:bodyPr/>
          <a:lstStyle/>
          <a:p>
            <a:r>
              <a:rPr lang="en-US" dirty="0"/>
              <a:t>January 2017</a:t>
            </a:r>
          </a:p>
        </p:txBody>
      </p:sp>
      <p:sp>
        <p:nvSpPr>
          <p:cNvPr id="25" name="Slide Number Placeholder 24"/>
          <p:cNvSpPr>
            <a:spLocks noGrp="1"/>
          </p:cNvSpPr>
          <p:nvPr>
            <p:ph type="sldNum" sz="quarter" idx="16"/>
          </p:nvPr>
        </p:nvSpPr>
        <p:spPr/>
        <p:txBody>
          <a:bodyPr/>
          <a:lstStyle/>
          <a:p>
            <a:fld id="{C5349D12-3EF0-44B0-8484-0F10BE0E01DA}" type="slidenum">
              <a:rPr lang="en-US" smtClean="0"/>
              <a:t>‹#›</a:t>
            </a:fld>
            <a:endParaRPr lang="en-US"/>
          </a:p>
        </p:txBody>
      </p:sp>
      <p:sp>
        <p:nvSpPr>
          <p:cNvPr id="26" name="Footer Placeholder 25"/>
          <p:cNvSpPr>
            <a:spLocks noGrp="1"/>
          </p:cNvSpPr>
          <p:nvPr>
            <p:ph type="ftr" sz="quarter" idx="17"/>
          </p:nvPr>
        </p:nvSpPr>
        <p:spPr/>
        <p:txBody>
          <a:bodyPr/>
          <a:lstStyle/>
          <a:p>
            <a:r>
              <a:rPr lang="en-US" dirty="0"/>
              <a:t>OMG Threat &amp; Risk </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3"/>
          <p:cNvSpPr>
            <a:spLocks noGrp="1"/>
          </p:cNvSpPr>
          <p:nvPr>
            <p:ph type="body" sz="half" idx="2"/>
          </p:nvPr>
        </p:nvSpPr>
        <p:spPr>
          <a:xfrm>
            <a:off x="352426" y="1463040"/>
            <a:ext cx="3886200" cy="509587"/>
          </a:xfrm>
        </p:spPr>
        <p:txBody>
          <a:bodyPr>
            <a:normAutofit/>
          </a:bodyPr>
          <a:lstStyle>
            <a:lvl1pPr marL="0" indent="0">
              <a:buNone/>
              <a:defRPr sz="2000" b="0" i="1" spc="0" baseline="0">
                <a:solidFill>
                  <a:schemeClr val="tx1"/>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9" name="Text Placeholder 3"/>
          <p:cNvSpPr>
            <a:spLocks noGrp="1"/>
          </p:cNvSpPr>
          <p:nvPr>
            <p:ph type="body" sz="half" idx="15"/>
          </p:nvPr>
        </p:nvSpPr>
        <p:spPr>
          <a:xfrm>
            <a:off x="4900613" y="1463040"/>
            <a:ext cx="3886200" cy="509587"/>
          </a:xfrm>
        </p:spPr>
        <p:txBody>
          <a:bodyPr>
            <a:normAutofit/>
          </a:bodyPr>
          <a:lstStyle>
            <a:lvl1pPr marL="0" indent="0">
              <a:buNone/>
              <a:defRPr sz="2000" b="0" i="1" spc="0" baseline="0">
                <a:solidFill>
                  <a:schemeClr val="tx1"/>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Content Placeholder 11"/>
          <p:cNvSpPr>
            <a:spLocks noGrp="1"/>
          </p:cNvSpPr>
          <p:nvPr>
            <p:ph sz="quarter" idx="14"/>
          </p:nvPr>
        </p:nvSpPr>
        <p:spPr>
          <a:xfrm>
            <a:off x="4900613" y="2011680"/>
            <a:ext cx="3886200" cy="3736848"/>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30"/>
          <p:cNvSpPr>
            <a:spLocks noGrp="1"/>
          </p:cNvSpPr>
          <p:nvPr>
            <p:ph sz="quarter" idx="13"/>
          </p:nvPr>
        </p:nvSpPr>
        <p:spPr>
          <a:xfrm>
            <a:off x="352426" y="2011680"/>
            <a:ext cx="3886200" cy="3736848"/>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itle 29"/>
          <p:cNvSpPr>
            <a:spLocks noGrp="1"/>
          </p:cNvSpPr>
          <p:nvPr>
            <p:ph type="title"/>
          </p:nvPr>
        </p:nvSpPr>
        <p:spPr/>
        <p:txBody>
          <a:bodyPr/>
          <a:lstStyle/>
          <a:p>
            <a:r>
              <a:rPr lang="en-US"/>
              <a:t>Click to edit Master title style</a:t>
            </a:r>
          </a:p>
        </p:txBody>
      </p:sp>
      <p:sp>
        <p:nvSpPr>
          <p:cNvPr id="20" name="Date Placeholder 19"/>
          <p:cNvSpPr>
            <a:spLocks noGrp="1"/>
          </p:cNvSpPr>
          <p:nvPr>
            <p:ph type="dt" sz="half" idx="16"/>
          </p:nvPr>
        </p:nvSpPr>
        <p:spPr/>
        <p:txBody>
          <a:bodyPr/>
          <a:lstStyle/>
          <a:p>
            <a:r>
              <a:rPr lang="en-US" dirty="0"/>
              <a:t>January 2017</a:t>
            </a:r>
          </a:p>
        </p:txBody>
      </p:sp>
      <p:sp>
        <p:nvSpPr>
          <p:cNvPr id="24" name="Slide Number Placeholder 23"/>
          <p:cNvSpPr>
            <a:spLocks noGrp="1"/>
          </p:cNvSpPr>
          <p:nvPr>
            <p:ph type="sldNum" sz="quarter" idx="17"/>
          </p:nvPr>
        </p:nvSpPr>
        <p:spPr/>
        <p:txBody>
          <a:bodyPr/>
          <a:lstStyle/>
          <a:p>
            <a:fld id="{C5349D12-3EF0-44B0-8484-0F10BE0E01DA}" type="slidenum">
              <a:rPr lang="en-US" smtClean="0"/>
              <a:t>‹#›</a:t>
            </a:fld>
            <a:endParaRPr lang="en-US"/>
          </a:p>
        </p:txBody>
      </p:sp>
      <p:sp>
        <p:nvSpPr>
          <p:cNvPr id="29" name="Footer Placeholder 28"/>
          <p:cNvSpPr>
            <a:spLocks noGrp="1"/>
          </p:cNvSpPr>
          <p:nvPr>
            <p:ph type="ftr" sz="quarter" idx="18"/>
          </p:nvPr>
        </p:nvSpPr>
        <p:spPr/>
        <p:txBody>
          <a:bodyPr/>
          <a:lstStyle/>
          <a:p>
            <a:r>
              <a:rPr lang="en-US" dirty="0"/>
              <a:t>OMG Threat &amp; Risk </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p:cNvSpPr>
            <a:spLocks noGrp="1"/>
          </p:cNvSpPr>
          <p:nvPr>
            <p:ph type="dt" sz="half" idx="10"/>
          </p:nvPr>
        </p:nvSpPr>
        <p:spPr/>
        <p:txBody>
          <a:bodyPr/>
          <a:lstStyle/>
          <a:p>
            <a:r>
              <a:rPr lang="en-US" dirty="0"/>
              <a:t>January 2017</a:t>
            </a:r>
          </a:p>
        </p:txBody>
      </p:sp>
      <p:sp>
        <p:nvSpPr>
          <p:cNvPr id="14" name="Slide Number Placeholder 13"/>
          <p:cNvSpPr>
            <a:spLocks noGrp="1"/>
          </p:cNvSpPr>
          <p:nvPr>
            <p:ph type="sldNum" sz="quarter" idx="11"/>
          </p:nvPr>
        </p:nvSpPr>
        <p:spPr/>
        <p:txBody>
          <a:bodyPr/>
          <a:lstStyle/>
          <a:p>
            <a:fld id="{C5349D12-3EF0-44B0-8484-0F10BE0E01DA}" type="slidenum">
              <a:rPr lang="en-US" smtClean="0"/>
              <a:t>‹#›</a:t>
            </a:fld>
            <a:endParaRPr lang="en-US"/>
          </a:p>
        </p:txBody>
      </p:sp>
      <p:sp>
        <p:nvSpPr>
          <p:cNvPr id="18" name="Footer Placeholder 17"/>
          <p:cNvSpPr>
            <a:spLocks noGrp="1"/>
          </p:cNvSpPr>
          <p:nvPr>
            <p:ph type="ftr" sz="quarter" idx="12"/>
          </p:nvPr>
        </p:nvSpPr>
        <p:spPr/>
        <p:txBody>
          <a:bodyPr/>
          <a:lstStyle/>
          <a:p>
            <a:r>
              <a:rPr lang="en-US" dirty="0"/>
              <a:t>OMG Threat &amp; Risk </a:t>
            </a:r>
          </a:p>
        </p:txBody>
      </p:sp>
      <p:sp>
        <p:nvSpPr>
          <p:cNvPr id="15" name="Title 14"/>
          <p:cNvSpPr>
            <a:spLocks noGrp="1"/>
          </p:cNvSpPr>
          <p:nvPr>
            <p:ph type="title"/>
          </p:nvPr>
        </p:nvSpPr>
        <p:spPr>
          <a:xfrm>
            <a:off x="381000" y="152400"/>
            <a:ext cx="7680960" cy="685800"/>
          </a:xfr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p:txBody>
          <a:bodyPr/>
          <a:lstStyle/>
          <a:p>
            <a:r>
              <a:rPr lang="en-US" dirty="0"/>
              <a:t>January 2017</a:t>
            </a:r>
          </a:p>
        </p:txBody>
      </p:sp>
      <p:sp>
        <p:nvSpPr>
          <p:cNvPr id="12" name="Slide Number Placeholder 11"/>
          <p:cNvSpPr>
            <a:spLocks noGrp="1"/>
          </p:cNvSpPr>
          <p:nvPr>
            <p:ph type="sldNum" sz="quarter" idx="11"/>
          </p:nvPr>
        </p:nvSpPr>
        <p:spPr/>
        <p:txBody>
          <a:bodyPr/>
          <a:lstStyle/>
          <a:p>
            <a:fld id="{C5349D12-3EF0-44B0-8484-0F10BE0E01DA}" type="slidenum">
              <a:rPr lang="en-US" smtClean="0"/>
              <a:t>‹#›</a:t>
            </a:fld>
            <a:endParaRPr lang="en-US"/>
          </a:p>
        </p:txBody>
      </p:sp>
      <p:sp>
        <p:nvSpPr>
          <p:cNvPr id="13" name="Footer Placeholder 12"/>
          <p:cNvSpPr>
            <a:spLocks noGrp="1"/>
          </p:cNvSpPr>
          <p:nvPr>
            <p:ph type="ftr" sz="quarter" idx="12"/>
          </p:nvPr>
        </p:nvSpPr>
        <p:spPr/>
        <p:txBody>
          <a:bodyPr/>
          <a:lstStyle/>
          <a:p>
            <a:r>
              <a:rPr lang="en-US" dirty="0"/>
              <a:t>OMG Threat &amp; Risk </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5734050"/>
            <a:ext cx="9144000" cy="11239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0" y="569595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itle 23"/>
          <p:cNvSpPr>
            <a:spLocks noGrp="1"/>
          </p:cNvSpPr>
          <p:nvPr>
            <p:ph type="title"/>
          </p:nvPr>
        </p:nvSpPr>
        <p:spPr/>
        <p:txBody>
          <a:bodyPr/>
          <a:lstStyle/>
          <a:p>
            <a:r>
              <a:rPr lang="en-US"/>
              <a:t>Click to edit Master title style</a:t>
            </a:r>
          </a:p>
        </p:txBody>
      </p:sp>
      <p:sp>
        <p:nvSpPr>
          <p:cNvPr id="11" name="Text Placeholder 3"/>
          <p:cNvSpPr>
            <a:spLocks noGrp="1"/>
          </p:cNvSpPr>
          <p:nvPr>
            <p:ph type="body" sz="half" idx="2"/>
          </p:nvPr>
        </p:nvSpPr>
        <p:spPr>
          <a:xfrm>
            <a:off x="352426" y="1463040"/>
            <a:ext cx="3381375" cy="3967162"/>
          </a:xfrm>
        </p:spPr>
        <p:txBody>
          <a:bodyPr>
            <a:normAutofit/>
          </a:bodyPr>
          <a:lstStyle>
            <a:lvl1pPr marL="0" indent="0">
              <a:lnSpc>
                <a:spcPct val="150000"/>
              </a:lnSpc>
              <a:buNone/>
              <a:defRPr sz="1600" b="0" i="1" spc="0" baseline="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Content Placeholder 11"/>
          <p:cNvSpPr>
            <a:spLocks noGrp="1"/>
          </p:cNvSpPr>
          <p:nvPr>
            <p:ph sz="quarter" idx="14"/>
          </p:nvPr>
        </p:nvSpPr>
        <p:spPr>
          <a:xfrm>
            <a:off x="4105275" y="1463040"/>
            <a:ext cx="4681538" cy="396849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12"/>
          <p:cNvSpPr>
            <a:spLocks noGrp="1"/>
          </p:cNvSpPr>
          <p:nvPr>
            <p:ph type="dt" sz="half" idx="15"/>
          </p:nvPr>
        </p:nvSpPr>
        <p:spPr/>
        <p:txBody>
          <a:bodyPr/>
          <a:lstStyle/>
          <a:p>
            <a:r>
              <a:rPr lang="en-US" dirty="0"/>
              <a:t>January 2017</a:t>
            </a:r>
          </a:p>
        </p:txBody>
      </p:sp>
      <p:sp>
        <p:nvSpPr>
          <p:cNvPr id="18" name="Slide Number Placeholder 17"/>
          <p:cNvSpPr>
            <a:spLocks noGrp="1"/>
          </p:cNvSpPr>
          <p:nvPr>
            <p:ph type="sldNum" sz="quarter" idx="16"/>
          </p:nvPr>
        </p:nvSpPr>
        <p:spPr/>
        <p:txBody>
          <a:bodyPr/>
          <a:lstStyle/>
          <a:p>
            <a:fld id="{C5349D12-3EF0-44B0-8484-0F10BE0E01DA}" type="slidenum">
              <a:rPr lang="en-US" smtClean="0"/>
              <a:t>‹#›</a:t>
            </a:fld>
            <a:endParaRPr lang="en-US"/>
          </a:p>
        </p:txBody>
      </p:sp>
      <p:sp>
        <p:nvSpPr>
          <p:cNvPr id="20" name="Footer Placeholder 19"/>
          <p:cNvSpPr>
            <a:spLocks noGrp="1"/>
          </p:cNvSpPr>
          <p:nvPr>
            <p:ph type="ftr" sz="quarter" idx="17"/>
          </p:nvPr>
        </p:nvSpPr>
        <p:spPr/>
        <p:txBody>
          <a:bodyPr/>
          <a:lstStyle/>
          <a:p>
            <a:r>
              <a:rPr lang="en-US" dirty="0"/>
              <a:t>OMG Threat &amp; Risk </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229224" y="0"/>
            <a:ext cx="3914775" cy="5657850"/>
          </a:xfrm>
        </p:spPr>
        <p:txBody>
          <a:bodyPr anchor="ctr" anchorCtr="0"/>
          <a:lstStyle>
            <a:lvl1pPr marL="0" indent="0" algn="ctr">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5" name="Text Placeholder 24"/>
          <p:cNvSpPr>
            <a:spLocks noGrp="1"/>
          </p:cNvSpPr>
          <p:nvPr>
            <p:ph type="body" sz="quarter" idx="13"/>
          </p:nvPr>
        </p:nvSpPr>
        <p:spPr>
          <a:xfrm>
            <a:off x="352426" y="1600199"/>
            <a:ext cx="4572000" cy="3593237"/>
          </a:xfrm>
        </p:spPr>
        <p:txBody>
          <a:bodyPr>
            <a:normAutofit/>
          </a:bodyPr>
          <a:lstStyle>
            <a:lvl1pPr marL="0" indent="0">
              <a:lnSpc>
                <a:spcPct val="150000"/>
              </a:lnSpc>
              <a:spcBef>
                <a:spcPts val="0"/>
              </a:spcBef>
              <a:buNone/>
              <a:defRPr sz="1600" i="1">
                <a:solidFill>
                  <a:schemeClr val="tx1"/>
                </a:solidFill>
              </a:defRPr>
            </a:lvl1pPr>
            <a:lvl2pPr marL="171450" indent="1588">
              <a:buNone/>
              <a:defRPr>
                <a:solidFill>
                  <a:schemeClr val="bg2"/>
                </a:solidFill>
              </a:defRPr>
            </a:lvl2pPr>
            <a:lvl3pPr marL="344488" indent="6350">
              <a:buNone/>
              <a:defRPr>
                <a:solidFill>
                  <a:schemeClr val="bg2"/>
                </a:solidFill>
              </a:defRPr>
            </a:lvl3pPr>
            <a:lvl4pPr marL="515938" indent="3175">
              <a:buNone/>
              <a:defRPr>
                <a:solidFill>
                  <a:schemeClr val="bg2"/>
                </a:solidFill>
              </a:defRPr>
            </a:lvl4pPr>
            <a:lvl5pPr marL="688975" indent="-1588">
              <a:buNone/>
              <a:defRPr>
                <a:solidFill>
                  <a:schemeClr val="bg2"/>
                </a:solidFill>
              </a:defRPr>
            </a:lvl5pPr>
          </a:lstStyle>
          <a:p>
            <a:pPr lvl="0"/>
            <a:r>
              <a:rPr lang="en-US"/>
              <a:t>Click to edit Master text styles</a:t>
            </a:r>
          </a:p>
        </p:txBody>
      </p:sp>
      <p:sp>
        <p:nvSpPr>
          <p:cNvPr id="11" name="Rectangle 10"/>
          <p:cNvSpPr/>
          <p:nvPr/>
        </p:nvSpPr>
        <p:spPr>
          <a:xfrm>
            <a:off x="0" y="5734050"/>
            <a:ext cx="9144000" cy="11239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0" y="569595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itle Placeholder 1"/>
          <p:cNvSpPr>
            <a:spLocks noGrp="1"/>
          </p:cNvSpPr>
          <p:nvPr>
            <p:ph type="title"/>
          </p:nvPr>
        </p:nvSpPr>
        <p:spPr>
          <a:xfrm>
            <a:off x="352425" y="275208"/>
            <a:ext cx="4572000" cy="1324992"/>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13" name="Date Placeholder 12"/>
          <p:cNvSpPr>
            <a:spLocks noGrp="1"/>
          </p:cNvSpPr>
          <p:nvPr>
            <p:ph type="dt" sz="half" idx="14"/>
          </p:nvPr>
        </p:nvSpPr>
        <p:spPr/>
        <p:txBody>
          <a:bodyPr/>
          <a:lstStyle/>
          <a:p>
            <a:r>
              <a:rPr lang="en-US" dirty="0"/>
              <a:t>January 2017</a:t>
            </a:r>
          </a:p>
        </p:txBody>
      </p:sp>
      <p:sp>
        <p:nvSpPr>
          <p:cNvPr id="20" name="Slide Number Placeholder 19"/>
          <p:cNvSpPr>
            <a:spLocks noGrp="1"/>
          </p:cNvSpPr>
          <p:nvPr>
            <p:ph type="sldNum" sz="quarter" idx="15"/>
          </p:nvPr>
        </p:nvSpPr>
        <p:spPr/>
        <p:txBody>
          <a:bodyPr/>
          <a:lstStyle/>
          <a:p>
            <a:fld id="{C5349D12-3EF0-44B0-8484-0F10BE0E01DA}" type="slidenum">
              <a:rPr lang="en-US" smtClean="0"/>
              <a:t>‹#›</a:t>
            </a:fld>
            <a:endParaRPr lang="en-US"/>
          </a:p>
        </p:txBody>
      </p:sp>
      <p:sp>
        <p:nvSpPr>
          <p:cNvPr id="21" name="Footer Placeholder 20"/>
          <p:cNvSpPr>
            <a:spLocks noGrp="1"/>
          </p:cNvSpPr>
          <p:nvPr>
            <p:ph type="ftr" sz="quarter" idx="16"/>
          </p:nvPr>
        </p:nvSpPr>
        <p:spPr/>
        <p:txBody>
          <a:bodyPr/>
          <a:lstStyle/>
          <a:p>
            <a:r>
              <a:rPr lang="en-US" dirty="0"/>
              <a:t>OMG Threat &amp; Risk </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426" y="228600"/>
            <a:ext cx="7680960" cy="106680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352426" y="1463040"/>
            <a:ext cx="768096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2426" y="6543676"/>
            <a:ext cx="1466850" cy="247650"/>
          </a:xfrm>
          <a:prstGeom prst="rect">
            <a:avLst/>
          </a:prstGeom>
        </p:spPr>
        <p:txBody>
          <a:bodyPr vert="horz" lIns="91440" tIns="45720" rIns="91440" bIns="45720" rtlCol="0" anchor="ctr">
            <a:normAutofit/>
          </a:bodyPr>
          <a:lstStyle>
            <a:lvl1pPr algn="l">
              <a:defRPr sz="1000" b="1">
                <a:solidFill>
                  <a:schemeClr val="tx1">
                    <a:alpha val="65000"/>
                  </a:schemeClr>
                </a:solidFill>
              </a:defRPr>
            </a:lvl1pPr>
          </a:lstStyle>
          <a:p>
            <a:r>
              <a:rPr lang="en-US" dirty="0"/>
              <a:t>January 2017</a:t>
            </a:r>
          </a:p>
        </p:txBody>
      </p:sp>
      <p:sp>
        <p:nvSpPr>
          <p:cNvPr id="5" name="Footer Placeholder 4"/>
          <p:cNvSpPr>
            <a:spLocks noGrp="1"/>
          </p:cNvSpPr>
          <p:nvPr>
            <p:ph type="ftr" sz="quarter" idx="3"/>
          </p:nvPr>
        </p:nvSpPr>
        <p:spPr>
          <a:xfrm>
            <a:off x="1809749" y="6543676"/>
            <a:ext cx="4086225" cy="247650"/>
          </a:xfrm>
          <a:prstGeom prst="rect">
            <a:avLst/>
          </a:prstGeom>
        </p:spPr>
        <p:txBody>
          <a:bodyPr vert="horz" lIns="91440" tIns="45720" rIns="91440" bIns="45720" rtlCol="0" anchor="ctr">
            <a:normAutofit/>
          </a:bodyPr>
          <a:lstStyle>
            <a:lvl1pPr algn="l">
              <a:defRPr sz="1000" b="1" i="1">
                <a:solidFill>
                  <a:schemeClr val="tx1">
                    <a:alpha val="65000"/>
                  </a:schemeClr>
                </a:solidFill>
              </a:defRPr>
            </a:lvl1pPr>
          </a:lstStyle>
          <a:p>
            <a:r>
              <a:rPr lang="en-US" dirty="0"/>
              <a:t>OMG Threat &amp; Risk </a:t>
            </a:r>
          </a:p>
        </p:txBody>
      </p:sp>
      <p:sp>
        <p:nvSpPr>
          <p:cNvPr id="6" name="Slide Number Placeholder 5"/>
          <p:cNvSpPr>
            <a:spLocks noGrp="1"/>
          </p:cNvSpPr>
          <p:nvPr>
            <p:ph type="sldNum" sz="quarter" idx="4"/>
          </p:nvPr>
        </p:nvSpPr>
        <p:spPr>
          <a:xfrm>
            <a:off x="7886700" y="6543676"/>
            <a:ext cx="876300" cy="247650"/>
          </a:xfrm>
          <a:prstGeom prst="rect">
            <a:avLst/>
          </a:prstGeom>
        </p:spPr>
        <p:txBody>
          <a:bodyPr vert="horz" lIns="91440" tIns="45720" rIns="91440" bIns="45720" rtlCol="0" anchor="ctr">
            <a:normAutofit/>
          </a:bodyPr>
          <a:lstStyle>
            <a:lvl1pPr algn="r">
              <a:defRPr sz="1000" b="1">
                <a:solidFill>
                  <a:schemeClr val="tx1">
                    <a:alpha val="65000"/>
                  </a:schemeClr>
                </a:solidFill>
              </a:defRPr>
            </a:lvl1pPr>
          </a:lstStyle>
          <a:p>
            <a:fld id="{C5349D12-3EF0-44B0-8484-0F10BE0E01DA}"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p:txStyles>
    <p:titleStyle>
      <a:lvl1pPr algn="l" defTabSz="914400" rtl="0" eaLnBrk="1" latinLnBrk="0" hangingPunct="1">
        <a:spcBef>
          <a:spcPts val="400"/>
        </a:spcBef>
        <a:buNone/>
        <a:defRPr sz="4000" b="0" kern="1200" cap="none" spc="0" baseline="0">
          <a:solidFill>
            <a:schemeClr val="tx1"/>
          </a:solidFill>
          <a:latin typeface="+mj-lt"/>
          <a:ea typeface="+mj-ea"/>
          <a:cs typeface="Tunga" pitchFamily="2"/>
        </a:defRPr>
      </a:lvl1pPr>
    </p:titleStyle>
    <p:bodyStyle>
      <a:lvl1pPr marL="0" indent="0" algn="l" defTabSz="914400" rtl="0" eaLnBrk="1" latinLnBrk="0" hangingPunct="1">
        <a:spcBef>
          <a:spcPts val="1200"/>
        </a:spcBef>
        <a:spcAft>
          <a:spcPts val="0"/>
        </a:spcAft>
        <a:buClr>
          <a:schemeClr val="accent5"/>
        </a:buClr>
        <a:buFont typeface="Arial" pitchFamily="34" charset="0"/>
        <a:buNone/>
        <a:defRPr sz="1800" b="0" i="0" kern="1200" cap="none" spc="30" baseline="0">
          <a:solidFill>
            <a:schemeClr val="tx1"/>
          </a:solidFill>
          <a:latin typeface="+mn-lt"/>
          <a:ea typeface="+mn-ea"/>
          <a:cs typeface="Tahoma" pitchFamily="34" charset="0"/>
        </a:defRPr>
      </a:lvl1pPr>
      <a:lvl2pPr marL="171450" indent="-17145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2pPr>
      <a:lvl3pPr marL="344488" indent="-16510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3pPr>
      <a:lvl4pPr marL="517525" indent="-169863"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4pPr>
      <a:lvl5pPr marL="688975" indent="-173038"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5pPr>
      <a:lvl6pPr marL="8686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06984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24358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40817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7.wmf"/><Relationship Id="rId13" Type="http://schemas.microsoft.com/office/2007/relationships/hdphoto" Target="../media/hdphoto2.wdp"/><Relationship Id="rId3" Type="http://schemas.openxmlformats.org/officeDocument/2006/relationships/image" Target="../media/image33.wmf"/><Relationship Id="rId7" Type="http://schemas.openxmlformats.org/officeDocument/2006/relationships/image" Target="../media/image34.jpeg"/><Relationship Id="rId12"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30.jpeg"/><Relationship Id="rId11" Type="http://schemas.microsoft.com/office/2007/relationships/hdphoto" Target="../media/hdphoto1.wdp"/><Relationship Id="rId5" Type="http://schemas.openxmlformats.org/officeDocument/2006/relationships/image" Target="../media/image26.jpeg"/><Relationship Id="rId10" Type="http://schemas.openxmlformats.org/officeDocument/2006/relationships/image" Target="../media/image36.png"/><Relationship Id="rId4" Type="http://schemas.openxmlformats.org/officeDocument/2006/relationships/image" Target="../media/image21.jpe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gi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27.wmf"/><Relationship Id="rId13" Type="http://schemas.openxmlformats.org/officeDocument/2006/relationships/image" Target="../media/image32.jpeg"/><Relationship Id="rId3" Type="http://schemas.openxmlformats.org/officeDocument/2006/relationships/image" Target="../media/image22.jpeg"/><Relationship Id="rId7" Type="http://schemas.openxmlformats.org/officeDocument/2006/relationships/image" Target="../media/image26.jpeg"/><Relationship Id="rId12" Type="http://schemas.openxmlformats.org/officeDocument/2006/relationships/image" Target="../media/image31.jpeg"/><Relationship Id="rId2" Type="http://schemas.openxmlformats.org/officeDocument/2006/relationships/image" Target="../media/image21.jpeg"/><Relationship Id="rId1" Type="http://schemas.openxmlformats.org/officeDocument/2006/relationships/slideLayout" Target="../slideLayouts/slideLayout6.xml"/><Relationship Id="rId6" Type="http://schemas.openxmlformats.org/officeDocument/2006/relationships/image" Target="../media/image25.wmf"/><Relationship Id="rId11" Type="http://schemas.openxmlformats.org/officeDocument/2006/relationships/image" Target="../media/image30.jpeg"/><Relationship Id="rId5" Type="http://schemas.openxmlformats.org/officeDocument/2006/relationships/image" Target="../media/image24.jpeg"/><Relationship Id="rId10" Type="http://schemas.openxmlformats.org/officeDocument/2006/relationships/image" Target="../media/image29.gif"/><Relationship Id="rId4" Type="http://schemas.openxmlformats.org/officeDocument/2006/relationships/image" Target="../media/image23.gif"/><Relationship Id="rId9"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D:\Projects\Threat\website\threat-mo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9143999"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4648201"/>
            <a:ext cx="9144000" cy="220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5" descr="C:\Users\Cory\Pictures\threatImage\l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1118" y="5834570"/>
            <a:ext cx="3800032" cy="1071573"/>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8000" y="3352800"/>
            <a:ext cx="3048000" cy="145169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8" descr="http://ts2.mm.bing.net/th?id=HN.607995141331681509&amp;amp;pid=1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2167" y="5291758"/>
            <a:ext cx="1140382" cy="1140382"/>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1" y="3434914"/>
            <a:ext cx="3145490" cy="870105"/>
          </a:xfrm>
        </p:spPr>
        <p:txBody>
          <a:bodyPr>
            <a:noAutofit/>
          </a:bodyPr>
          <a:lstStyle/>
          <a:p>
            <a:r>
              <a:rPr lang="en-US" sz="2800" b="1" dirty="0">
                <a:effectLst>
                  <a:outerShdw blurRad="38100" dist="38100" dir="2700000" algn="tl">
                    <a:srgbClr val="000000">
                      <a:alpha val="43137"/>
                    </a:srgbClr>
                  </a:outerShdw>
                </a:effectLst>
              </a:rPr>
              <a:t>TEAM </a:t>
            </a:r>
            <a:r>
              <a:rPr lang="en-US" sz="2800" b="1" dirty="0">
                <a:solidFill>
                  <a:srgbClr val="FF0000"/>
                </a:solidFill>
                <a:effectLst>
                  <a:outerShdw blurRad="38100" dist="38100" dir="2700000" algn="tl">
                    <a:srgbClr val="000000">
                      <a:alpha val="43137"/>
                    </a:srgbClr>
                  </a:outerShdw>
                </a:effectLst>
              </a:rPr>
              <a:t>Threat</a:t>
            </a:r>
          </a:p>
        </p:txBody>
      </p:sp>
      <p:sp>
        <p:nvSpPr>
          <p:cNvPr id="2" name="Title 1"/>
          <p:cNvSpPr>
            <a:spLocks noGrp="1"/>
          </p:cNvSpPr>
          <p:nvPr>
            <p:ph type="title"/>
          </p:nvPr>
        </p:nvSpPr>
        <p:spPr/>
        <p:txBody>
          <a:bodyPr>
            <a:normAutofit fontScale="90000"/>
          </a:bodyPr>
          <a:lstStyle/>
          <a:p>
            <a:r>
              <a:rPr lang="en-US" dirty="0">
                <a:solidFill>
                  <a:schemeClr val="tx1"/>
                </a:solidFill>
                <a:effectLst>
                  <a:outerShdw blurRad="38100" dist="38100" dir="2700000" algn="tl">
                    <a:srgbClr val="000000">
                      <a:alpha val="43137"/>
                    </a:srgbClr>
                  </a:outerShdw>
                </a:effectLst>
              </a:rPr>
              <a:t>Operational Threat &amp; Risk Information Sharing and Analytics</a:t>
            </a:r>
          </a:p>
        </p:txBody>
      </p:sp>
      <p:pic>
        <p:nvPicPr>
          <p:cNvPr id="4" name="Picture 2"/>
          <p:cNvPicPr>
            <a:picLocks noChangeAspect="1" noChangeArrowheads="1"/>
          </p:cNvPicPr>
          <p:nvPr/>
        </p:nvPicPr>
        <p:blipFill>
          <a:blip r:embed="rId6" cstate="print"/>
          <a:srcRect/>
          <a:stretch>
            <a:fillRect/>
          </a:stretch>
        </p:blipFill>
        <p:spPr bwMode="auto">
          <a:xfrm>
            <a:off x="3596481" y="3649229"/>
            <a:ext cx="1951037" cy="858838"/>
          </a:xfrm>
          <a:prstGeom prst="rect">
            <a:avLst/>
          </a:prstGeom>
          <a:noFill/>
          <a:ln w="9525">
            <a:noFill/>
            <a:miter lim="800000"/>
            <a:headEnd/>
            <a:tailEnd/>
          </a:ln>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382" y="4782030"/>
            <a:ext cx="1877618" cy="624955"/>
          </a:xfrm>
          <a:prstGeom prst="rect">
            <a:avLst/>
          </a:prstGeom>
        </p:spPr>
      </p:pic>
      <p:pic>
        <p:nvPicPr>
          <p:cNvPr id="205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50" y="5693790"/>
            <a:ext cx="2723776" cy="534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4071" y="6276974"/>
            <a:ext cx="3829050"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01844" y="4781669"/>
            <a:ext cx="2571749" cy="629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19026" y="5391081"/>
            <a:ext cx="1462774" cy="686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73593" y="4601632"/>
            <a:ext cx="1676400" cy="1045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04000" y="4798969"/>
            <a:ext cx="891713" cy="492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40894" y="4859627"/>
            <a:ext cx="1428750"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6" descr="C:\Users\Cory\Pictures\threatImage\nist.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072400" y="6423594"/>
            <a:ext cx="1246626" cy="42417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ory\Pictures\threatImage\nsa.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55765" y="5315961"/>
            <a:ext cx="1081431" cy="10543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02582" y="5466825"/>
            <a:ext cx="697385" cy="704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8947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 Critical Infrastructure</a:t>
            </a:r>
          </a:p>
        </p:txBody>
      </p:sp>
      <p:sp>
        <p:nvSpPr>
          <p:cNvPr id="3" name="Content Placeholder 2"/>
          <p:cNvSpPr>
            <a:spLocks noGrp="1"/>
          </p:cNvSpPr>
          <p:nvPr>
            <p:ph idx="4294967295"/>
          </p:nvPr>
        </p:nvSpPr>
        <p:spPr>
          <a:xfrm>
            <a:off x="457200" y="1600200"/>
            <a:ext cx="8229600" cy="4876800"/>
          </a:xfrm>
          <a:prstGeom prst="rect">
            <a:avLst/>
          </a:prstGeom>
        </p:spPr>
        <p:txBody>
          <a:bodyPr>
            <a:normAutofit/>
          </a:bodyPr>
          <a:lstStyle/>
          <a:p>
            <a:r>
              <a:rPr lang="en-US" dirty="0"/>
              <a:t>Target: A group of organizations that collaboratively manage critical infrastructure and utilize Industrial Control Systems.</a:t>
            </a:r>
          </a:p>
          <a:p>
            <a:r>
              <a:rPr lang="en-US" dirty="0"/>
              <a:t>Power, water and other critical infrastructure are threatened by cyber and physical terrorism. </a:t>
            </a:r>
          </a:p>
          <a:p>
            <a:r>
              <a:rPr lang="en-US" dirty="0"/>
              <a:t>Industrial Control Systems are increasingly computer controlled and connected (directly or indirectly) to the internet and may embed compromised control hardware/software from questionable sources.</a:t>
            </a:r>
          </a:p>
        </p:txBody>
      </p:sp>
      <p:sp>
        <p:nvSpPr>
          <p:cNvPr id="5" name="Footer Placeholder 4"/>
          <p:cNvSpPr>
            <a:spLocks noGrp="1"/>
          </p:cNvSpPr>
          <p:nvPr>
            <p:ph type="ftr" sz="quarter" idx="16"/>
          </p:nvPr>
        </p:nvSpPr>
        <p:spPr/>
        <p:txBody>
          <a:bodyPr/>
          <a:lstStyle/>
          <a:p>
            <a:r>
              <a:rPr lang="en-US" dirty="0"/>
              <a:t>OMG Threat &amp; Risk </a:t>
            </a:r>
          </a:p>
        </p:txBody>
      </p:sp>
      <p:sp>
        <p:nvSpPr>
          <p:cNvPr id="6" name="Slide Number Placeholder 5"/>
          <p:cNvSpPr>
            <a:spLocks noGrp="1"/>
          </p:cNvSpPr>
          <p:nvPr>
            <p:ph type="sldNum" sz="quarter" idx="15"/>
          </p:nvPr>
        </p:nvSpPr>
        <p:spPr/>
        <p:txBody>
          <a:bodyPr/>
          <a:lstStyle/>
          <a:p>
            <a:fld id="{C5349D12-3EF0-44B0-8484-0F10BE0E01DA}" type="slidenum">
              <a:rPr lang="en-US" smtClean="0"/>
              <a:t>10</a:t>
            </a:fld>
            <a:endParaRPr lang="en-US"/>
          </a:p>
        </p:txBody>
      </p:sp>
      <p:sp>
        <p:nvSpPr>
          <p:cNvPr id="7" name="Date Placeholder 6"/>
          <p:cNvSpPr>
            <a:spLocks noGrp="1"/>
          </p:cNvSpPr>
          <p:nvPr>
            <p:ph type="dt" sz="half" idx="14"/>
          </p:nvPr>
        </p:nvSpPr>
        <p:spPr/>
        <p:txBody>
          <a:bodyPr/>
          <a:lstStyle/>
          <a:p>
            <a:r>
              <a:rPr lang="en-US" dirty="0"/>
              <a:t>January 2017</a:t>
            </a:r>
          </a:p>
        </p:txBody>
      </p:sp>
    </p:spTree>
    <p:extLst>
      <p:ext uri="{BB962C8B-B14F-4D97-AF65-F5344CB8AC3E}">
        <p14:creationId xmlns:p14="http://schemas.microsoft.com/office/powerpoint/2010/main" val="1167300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ight Arrow 36"/>
          <p:cNvSpPr/>
          <p:nvPr/>
        </p:nvSpPr>
        <p:spPr>
          <a:xfrm rot="1151754">
            <a:off x="4478721" y="4147482"/>
            <a:ext cx="203881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C:\Users\Cory\AppData\Local\Microsoft\Windows\Temporary Internet Files\Content.IE5\ER8PH0AL\MC90043250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2711" y="4224855"/>
            <a:ext cx="1386442" cy="8825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Cory\AppData\Local\Microsoft\Windows\Temporary Internet Files\Content.IE5\ER8PH0AL\MP90020220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0516" y="1019953"/>
            <a:ext cx="1193514" cy="80344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US" dirty="0"/>
              <a:t>Potential Information Flows</a:t>
            </a:r>
          </a:p>
        </p:txBody>
      </p:sp>
      <p:sp>
        <p:nvSpPr>
          <p:cNvPr id="12" name="Right Arrow 11"/>
          <p:cNvSpPr/>
          <p:nvPr/>
        </p:nvSpPr>
        <p:spPr>
          <a:xfrm rot="1298106">
            <a:off x="1131642" y="3258982"/>
            <a:ext cx="2257823"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8617197">
            <a:off x="4284844" y="2525107"/>
            <a:ext cx="126873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20663401">
            <a:off x="4697865" y="3408137"/>
            <a:ext cx="1769559"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3" name="Picture 5" descr="C:\Users\Cory\AppData\Local\Microsoft\Windows\Temporary Internet Files\Content.IE5\WZDPHL4N\MP900422425[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75182" y="1999343"/>
            <a:ext cx="1025576" cy="156278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ory\AppData\Local\Microsoft\Windows\Temporary Internet Files\Content.IE5\WZDPHL4N\MP900409629[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3781" y="3941994"/>
            <a:ext cx="781705" cy="1175427"/>
          </a:xfrm>
          <a:prstGeom prst="rect">
            <a:avLst/>
          </a:prstGeom>
          <a:noFill/>
          <a:extLst>
            <a:ext uri="{909E8E84-426E-40DD-AFC4-6F175D3DCCD1}">
              <a14:hiddenFill xmlns:a14="http://schemas.microsoft.com/office/drawing/2010/main">
                <a:solidFill>
                  <a:srgbClr val="FFFFFF"/>
                </a:solidFill>
              </a14:hiddenFill>
            </a:ext>
          </a:extLst>
        </p:spPr>
      </p:pic>
      <p:sp>
        <p:nvSpPr>
          <p:cNvPr id="26" name="Flowchart: Document 25"/>
          <p:cNvSpPr/>
          <p:nvPr/>
        </p:nvSpPr>
        <p:spPr>
          <a:xfrm>
            <a:off x="685299" y="5042069"/>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IT System Hardening</a:t>
            </a:r>
          </a:p>
        </p:txBody>
      </p:sp>
      <p:sp>
        <p:nvSpPr>
          <p:cNvPr id="27" name="Flowchart: Document 26"/>
          <p:cNvSpPr/>
          <p:nvPr/>
        </p:nvSpPr>
        <p:spPr>
          <a:xfrm>
            <a:off x="6424213" y="5094603"/>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Manual Shutdown</a:t>
            </a:r>
          </a:p>
        </p:txBody>
      </p:sp>
      <p:sp>
        <p:nvSpPr>
          <p:cNvPr id="28" name="Right Arrow 27"/>
          <p:cNvSpPr/>
          <p:nvPr/>
        </p:nvSpPr>
        <p:spPr>
          <a:xfrm>
            <a:off x="4284844" y="1823400"/>
            <a:ext cx="102948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rot="4267353">
            <a:off x="992736" y="3526792"/>
            <a:ext cx="58683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a:off x="4772102" y="5236525"/>
            <a:ext cx="169061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Arrow 30"/>
          <p:cNvSpPr/>
          <p:nvPr/>
        </p:nvSpPr>
        <p:spPr>
          <a:xfrm rot="5400000">
            <a:off x="6639797" y="3643201"/>
            <a:ext cx="73555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lowchart: Document 7"/>
          <p:cNvSpPr/>
          <p:nvPr/>
        </p:nvSpPr>
        <p:spPr>
          <a:xfrm>
            <a:off x="341298" y="2885278"/>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STIX Incident</a:t>
            </a:r>
          </a:p>
        </p:txBody>
      </p:sp>
      <p:sp>
        <p:nvSpPr>
          <p:cNvPr id="9" name="Flowchart: Document 8"/>
          <p:cNvSpPr/>
          <p:nvPr/>
        </p:nvSpPr>
        <p:spPr>
          <a:xfrm>
            <a:off x="3424004" y="1772943"/>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NIEM</a:t>
            </a:r>
          </a:p>
          <a:p>
            <a:pPr algn="ctr"/>
            <a:r>
              <a:rPr lang="en-US" sz="1600" dirty="0">
                <a:solidFill>
                  <a:schemeClr val="tx1"/>
                </a:solidFill>
              </a:rPr>
              <a:t>Incident</a:t>
            </a:r>
          </a:p>
        </p:txBody>
      </p:sp>
      <p:sp>
        <p:nvSpPr>
          <p:cNvPr id="16" name="Flowchart: Document 15"/>
          <p:cNvSpPr/>
          <p:nvPr/>
        </p:nvSpPr>
        <p:spPr>
          <a:xfrm>
            <a:off x="5314324" y="1776093"/>
            <a:ext cx="1235786" cy="7302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Arrest Report</a:t>
            </a:r>
          </a:p>
        </p:txBody>
      </p:sp>
      <p:sp>
        <p:nvSpPr>
          <p:cNvPr id="10" name="Flowchart: Document 9"/>
          <p:cNvSpPr/>
          <p:nvPr/>
        </p:nvSpPr>
        <p:spPr>
          <a:xfrm>
            <a:off x="3347162" y="3617974"/>
            <a:ext cx="1424940" cy="95686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Fusion Center</a:t>
            </a:r>
          </a:p>
          <a:p>
            <a:pPr algn="ctr"/>
            <a:r>
              <a:rPr lang="en-US" sz="1400" dirty="0">
                <a:solidFill>
                  <a:schemeClr val="tx1"/>
                </a:solidFill>
              </a:rPr>
              <a:t>Intelligence</a:t>
            </a:r>
          </a:p>
          <a:p>
            <a:pPr algn="ctr"/>
            <a:r>
              <a:rPr lang="en-US" sz="1400" dirty="0">
                <a:solidFill>
                  <a:schemeClr val="tx1"/>
                </a:solidFill>
              </a:rPr>
              <a:t>Report</a:t>
            </a:r>
          </a:p>
        </p:txBody>
      </p:sp>
      <p:sp>
        <p:nvSpPr>
          <p:cNvPr id="13" name="Flowchart: Document 12"/>
          <p:cNvSpPr/>
          <p:nvPr/>
        </p:nvSpPr>
        <p:spPr>
          <a:xfrm>
            <a:off x="6424213" y="2759548"/>
            <a:ext cx="1102775" cy="98298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Tactical Response Unit</a:t>
            </a:r>
          </a:p>
        </p:txBody>
      </p:sp>
      <p:sp>
        <p:nvSpPr>
          <p:cNvPr id="33" name="Flowchart: Document 32"/>
          <p:cNvSpPr/>
          <p:nvPr/>
        </p:nvSpPr>
        <p:spPr>
          <a:xfrm>
            <a:off x="6462712" y="6000750"/>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Public CAP Warning</a:t>
            </a:r>
          </a:p>
        </p:txBody>
      </p:sp>
      <p:sp>
        <p:nvSpPr>
          <p:cNvPr id="34" name="Right Arrow 33"/>
          <p:cNvSpPr/>
          <p:nvPr/>
        </p:nvSpPr>
        <p:spPr>
          <a:xfrm rot="1151754">
            <a:off x="4628291" y="5599701"/>
            <a:ext cx="1932971"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8" name="Picture 10" descr="https://encrypted-tbn1.gstatic.com/images?q=tbn:ANd9GcRQt1_42RMuI3mTFnssG7wqPXaxX36ntSoo1vLVVTH6fEjxexKRP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3608" y="4963545"/>
            <a:ext cx="1572047" cy="105568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Cory\AppData\Local\Microsoft\Windows\Temporary Internet Files\Content.IE5\I43GK64V\MC900083069[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45647" y="5809930"/>
            <a:ext cx="1054817" cy="959508"/>
          </a:xfrm>
          <a:prstGeom prst="rect">
            <a:avLst/>
          </a:prstGeom>
          <a:noFill/>
          <a:extLst>
            <a:ext uri="{909E8E84-426E-40DD-AFC4-6F175D3DCCD1}">
              <a14:hiddenFill xmlns:a14="http://schemas.microsoft.com/office/drawing/2010/main">
                <a:solidFill>
                  <a:srgbClr val="FFFFFF"/>
                </a:solidFill>
              </a14:hiddenFill>
            </a:ext>
          </a:extLst>
        </p:spPr>
      </p:pic>
      <p:sp>
        <p:nvSpPr>
          <p:cNvPr id="35" name="Right Arrow 34"/>
          <p:cNvSpPr/>
          <p:nvPr/>
        </p:nvSpPr>
        <p:spPr>
          <a:xfrm rot="1495978">
            <a:off x="2327619" y="1600378"/>
            <a:ext cx="1154458"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7239741">
            <a:off x="608736" y="2103696"/>
            <a:ext cx="114819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9"/>
          <a:stretch>
            <a:fillRect/>
          </a:stretch>
        </p:blipFill>
        <p:spPr>
          <a:xfrm>
            <a:off x="3614511" y="1019953"/>
            <a:ext cx="826620" cy="826620"/>
          </a:xfrm>
          <a:prstGeom prst="rect">
            <a:avLst/>
          </a:prstGeom>
        </p:spPr>
      </p:pic>
      <p:pic>
        <p:nvPicPr>
          <p:cNvPr id="4" name="Picture 3"/>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 b="100000" l="0" r="89773">
                        <a14:foregroundMark x1="65909" y1="47667" x2="65909" y2="47667"/>
                        <a14:foregroundMark x1="65530" y1="43667" x2="65530" y2="43667"/>
                        <a14:foregroundMark x1="67045" y1="39000" x2="67045" y2="39000"/>
                      </a14:backgroundRemoval>
                    </a14:imgEffect>
                  </a14:imgLayer>
                </a14:imgProps>
              </a:ext>
            </a:extLst>
          </a:blip>
          <a:srcRect r="12898"/>
          <a:stretch/>
        </p:blipFill>
        <p:spPr>
          <a:xfrm>
            <a:off x="3749285" y="2815068"/>
            <a:ext cx="615427" cy="802906"/>
          </a:xfrm>
          <a:prstGeom prst="rect">
            <a:avLst/>
          </a:prstGeom>
        </p:spPr>
      </p:pic>
      <p:sp>
        <p:nvSpPr>
          <p:cNvPr id="32" name="Flowchart: Document 7"/>
          <p:cNvSpPr/>
          <p:nvPr/>
        </p:nvSpPr>
        <p:spPr>
          <a:xfrm>
            <a:off x="1360612" y="1120797"/>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Suspicious Activity Report</a:t>
            </a:r>
          </a:p>
        </p:txBody>
      </p:sp>
      <p:pic>
        <p:nvPicPr>
          <p:cNvPr id="3" name="Picture 2"/>
          <p:cNvPicPr>
            <a:picLocks noChangeAspect="1"/>
          </p:cNvPicPr>
          <p:nvPr/>
        </p:nvPicPr>
        <p:blipFill>
          <a:blip r:embed="rId12">
            <a:extLst>
              <a:ext uri="{BEBA8EAE-BF5A-486C-A8C5-ECC9F3942E4B}">
                <a14:imgProps xmlns:a14="http://schemas.microsoft.com/office/drawing/2010/main">
                  <a14:imgLayer r:embed="rId13">
                    <a14:imgEffect>
                      <a14:backgroundRemoval t="5894" b="100000" l="7450" r="91550"/>
                    </a14:imgEffect>
                  </a14:imgLayer>
                </a14:imgProps>
              </a:ext>
            </a:extLst>
          </a:blip>
          <a:stretch>
            <a:fillRect/>
          </a:stretch>
        </p:blipFill>
        <p:spPr>
          <a:xfrm>
            <a:off x="221704" y="866204"/>
            <a:ext cx="1523782" cy="1202264"/>
          </a:xfrm>
          <a:prstGeom prst="rect">
            <a:avLst/>
          </a:prstGeom>
        </p:spPr>
      </p:pic>
    </p:spTree>
    <p:extLst>
      <p:ext uri="{BB962C8B-B14F-4D97-AF65-F5344CB8AC3E}">
        <p14:creationId xmlns:p14="http://schemas.microsoft.com/office/powerpoint/2010/main" val="795985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 </a:t>
            </a:r>
            <a:r>
              <a:rPr lang="en-US" dirty="0" err="1"/>
              <a:t>Snowmageddon</a:t>
            </a:r>
            <a:endParaRPr lang="en-US" dirty="0"/>
          </a:p>
        </p:txBody>
      </p:sp>
      <p:sp>
        <p:nvSpPr>
          <p:cNvPr id="3" name="TextBox 2"/>
          <p:cNvSpPr txBox="1"/>
          <p:nvPr/>
        </p:nvSpPr>
        <p:spPr>
          <a:xfrm>
            <a:off x="551328" y="3352800"/>
            <a:ext cx="8077199" cy="2308324"/>
          </a:xfrm>
          <a:prstGeom prst="rect">
            <a:avLst/>
          </a:prstGeom>
          <a:noFill/>
        </p:spPr>
        <p:txBody>
          <a:bodyPr wrap="square" rtlCol="0">
            <a:spAutoFit/>
          </a:bodyPr>
          <a:lstStyle/>
          <a:p>
            <a:r>
              <a:rPr lang="en-US" dirty="0"/>
              <a:t>In January 2015 Massachusetts faced the Hazard of major winter storms across the region. Potential Harm from blizzards and winter storms includes negative economic impact, limited road accessibility, restricted emergency management, non-availability of utility, property damage, personal injury and death, and more.  </a:t>
            </a:r>
          </a:p>
          <a:p>
            <a:endParaRPr lang="en-US" dirty="0"/>
          </a:p>
          <a:p>
            <a:r>
              <a:rPr lang="en-US" dirty="0"/>
              <a:t>The onset of a winter storm or blizzard was predicted by the National Weather Service (NWS). </a:t>
            </a:r>
          </a:p>
        </p:txBody>
      </p:sp>
      <p:pic>
        <p:nvPicPr>
          <p:cNvPr id="1026" name="Picture 2" descr="http://d2vo5twcnd9mdi.cloudfront.net/uploads_f9d0588e-d1a2-4ea9-a971-bae1a3f86922-Snomageddon-Bann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491"/>
            <a:ext cx="8001000" cy="313192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lang="en-US" dirty="0"/>
              <a:t>OMG Threat &amp; Risk </a:t>
            </a:r>
          </a:p>
        </p:txBody>
      </p:sp>
      <p:sp>
        <p:nvSpPr>
          <p:cNvPr id="5" name="Slide Number Placeholder 4"/>
          <p:cNvSpPr>
            <a:spLocks noGrp="1"/>
          </p:cNvSpPr>
          <p:nvPr>
            <p:ph type="sldNum" sz="quarter" idx="11"/>
          </p:nvPr>
        </p:nvSpPr>
        <p:spPr/>
        <p:txBody>
          <a:bodyPr/>
          <a:lstStyle/>
          <a:p>
            <a:fld id="{C5349D12-3EF0-44B0-8484-0F10BE0E01DA}" type="slidenum">
              <a:rPr lang="en-US" smtClean="0"/>
              <a:t>12</a:t>
            </a:fld>
            <a:endParaRPr lang="en-US"/>
          </a:p>
        </p:txBody>
      </p:sp>
      <p:sp>
        <p:nvSpPr>
          <p:cNvPr id="6" name="Date Placeholder 5"/>
          <p:cNvSpPr>
            <a:spLocks noGrp="1"/>
          </p:cNvSpPr>
          <p:nvPr>
            <p:ph type="dt" sz="half" idx="10"/>
          </p:nvPr>
        </p:nvSpPr>
        <p:spPr/>
        <p:txBody>
          <a:bodyPr/>
          <a:lstStyle/>
          <a:p>
            <a:r>
              <a:rPr lang="en-US" dirty="0"/>
              <a:t>January 2017</a:t>
            </a:r>
          </a:p>
        </p:txBody>
      </p:sp>
    </p:spTree>
    <p:extLst>
      <p:ext uri="{BB962C8B-B14F-4D97-AF65-F5344CB8AC3E}">
        <p14:creationId xmlns:p14="http://schemas.microsoft.com/office/powerpoint/2010/main" val="477200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1734" y="3945118"/>
            <a:ext cx="5560449" cy="1312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a:t>Example of structuring risk information</a:t>
            </a:r>
          </a:p>
        </p:txBody>
      </p:sp>
      <p:sp>
        <p:nvSpPr>
          <p:cNvPr id="4" name="TextBox 3"/>
          <p:cNvSpPr txBox="1"/>
          <p:nvPr/>
        </p:nvSpPr>
        <p:spPr>
          <a:xfrm>
            <a:off x="1676400" y="1308315"/>
            <a:ext cx="5562599" cy="923330"/>
          </a:xfrm>
          <a:prstGeom prst="rect">
            <a:avLst/>
          </a:prstGeom>
          <a:noFill/>
        </p:spPr>
        <p:txBody>
          <a:bodyPr wrap="square" rtlCol="0">
            <a:spAutoFit/>
          </a:bodyPr>
          <a:lstStyle/>
          <a:p>
            <a:r>
              <a:rPr lang="en-US" dirty="0"/>
              <a:t>In January 2015 Massachusetts faced the Hazard of major winter storms across the region.</a:t>
            </a:r>
          </a:p>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572" y="2667000"/>
            <a:ext cx="3676650"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own Arrow 4"/>
          <p:cNvSpPr/>
          <p:nvPr/>
        </p:nvSpPr>
        <p:spPr>
          <a:xfrm>
            <a:off x="2741371" y="1981200"/>
            <a:ext cx="3009900" cy="8361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formalized as</a:t>
            </a:r>
          </a:p>
        </p:txBody>
      </p:sp>
      <p:sp>
        <p:nvSpPr>
          <p:cNvPr id="8" name="Down Arrow 7"/>
          <p:cNvSpPr/>
          <p:nvPr/>
        </p:nvSpPr>
        <p:spPr>
          <a:xfrm>
            <a:off x="2784119" y="3448050"/>
            <a:ext cx="3009900" cy="6647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defined by</a:t>
            </a:r>
          </a:p>
        </p:txBody>
      </p:sp>
      <p:sp>
        <p:nvSpPr>
          <p:cNvPr id="6" name="Rounded Rectangular Callout 5"/>
          <p:cNvSpPr/>
          <p:nvPr/>
        </p:nvSpPr>
        <p:spPr>
          <a:xfrm>
            <a:off x="125171" y="3965947"/>
            <a:ext cx="2616200" cy="1066800"/>
          </a:xfrm>
          <a:prstGeom prst="wedgeRoundRectCallout">
            <a:avLst>
              <a:gd name="adj1" fmla="val 36687"/>
              <a:gd name="adj2" fmla="val 1075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 data syntax and vocabulary</a:t>
            </a:r>
          </a:p>
        </p:txBody>
      </p:sp>
      <p:sp>
        <p:nvSpPr>
          <p:cNvPr id="9" name="Flowchart: Document 8"/>
          <p:cNvSpPr/>
          <p:nvPr/>
        </p:nvSpPr>
        <p:spPr>
          <a:xfrm>
            <a:off x="1676400" y="5562600"/>
            <a:ext cx="5799317" cy="607557"/>
          </a:xfrm>
          <a:prstGeom prst="flowChartDocumen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&lt;</a:t>
            </a:r>
            <a:r>
              <a:rPr lang="en-US" sz="1400" dirty="0" err="1"/>
              <a:t>drn:PotentialDanger</a:t>
            </a:r>
            <a:r>
              <a:rPr lang="en-US" sz="1400" dirty="0"/>
              <a:t>&gt;Major winter storms&lt;/</a:t>
            </a:r>
            <a:r>
              <a:rPr lang="en-US" sz="1400" dirty="0" err="1"/>
              <a:t>drn:PotentialDanger</a:t>
            </a:r>
            <a:r>
              <a:rPr lang="en-US" sz="1400" dirty="0"/>
              <a:t>&gt;</a:t>
            </a:r>
          </a:p>
        </p:txBody>
      </p:sp>
      <p:sp>
        <p:nvSpPr>
          <p:cNvPr id="13" name="Down Arrow 12"/>
          <p:cNvSpPr/>
          <p:nvPr/>
        </p:nvSpPr>
        <p:spPr>
          <a:xfrm>
            <a:off x="2784119" y="4648200"/>
            <a:ext cx="3009900" cy="8361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Maps To</a:t>
            </a:r>
          </a:p>
        </p:txBody>
      </p:sp>
      <p:sp>
        <p:nvSpPr>
          <p:cNvPr id="3" name="Footer Placeholder 2"/>
          <p:cNvSpPr>
            <a:spLocks noGrp="1"/>
          </p:cNvSpPr>
          <p:nvPr>
            <p:ph type="ftr" sz="quarter" idx="12"/>
          </p:nvPr>
        </p:nvSpPr>
        <p:spPr/>
        <p:txBody>
          <a:bodyPr/>
          <a:lstStyle/>
          <a:p>
            <a:r>
              <a:rPr lang="en-US" dirty="0"/>
              <a:t>OMG Threat &amp; Risk </a:t>
            </a:r>
          </a:p>
        </p:txBody>
      </p:sp>
      <p:sp>
        <p:nvSpPr>
          <p:cNvPr id="7" name="Slide Number Placeholder 6"/>
          <p:cNvSpPr>
            <a:spLocks noGrp="1"/>
          </p:cNvSpPr>
          <p:nvPr>
            <p:ph type="sldNum" sz="quarter" idx="11"/>
          </p:nvPr>
        </p:nvSpPr>
        <p:spPr/>
        <p:txBody>
          <a:bodyPr/>
          <a:lstStyle/>
          <a:p>
            <a:fld id="{C5349D12-3EF0-44B0-8484-0F10BE0E01DA}" type="slidenum">
              <a:rPr lang="en-US" smtClean="0"/>
              <a:t>13</a:t>
            </a:fld>
            <a:endParaRPr lang="en-US"/>
          </a:p>
        </p:txBody>
      </p:sp>
      <p:sp>
        <p:nvSpPr>
          <p:cNvPr id="10" name="Date Placeholder 9"/>
          <p:cNvSpPr>
            <a:spLocks noGrp="1"/>
          </p:cNvSpPr>
          <p:nvPr>
            <p:ph type="dt" sz="half" idx="10"/>
          </p:nvPr>
        </p:nvSpPr>
        <p:spPr/>
        <p:txBody>
          <a:bodyPr/>
          <a:lstStyle/>
          <a:p>
            <a:r>
              <a:rPr lang="en-US" dirty="0"/>
              <a:t>January 2017</a:t>
            </a:r>
          </a:p>
        </p:txBody>
      </p:sp>
    </p:spTree>
    <p:extLst>
      <p:ext uri="{BB962C8B-B14F-4D97-AF65-F5344CB8AC3E}">
        <p14:creationId xmlns:p14="http://schemas.microsoft.com/office/powerpoint/2010/main" val="3211198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Potential Storm? Who said this?</a:t>
            </a:r>
          </a:p>
        </p:txBody>
      </p:sp>
      <p:pic>
        <p:nvPicPr>
          <p:cNvPr id="3" name="Picture -410558100.jpg" descr="-410558100.jpg"/>
          <p:cNvPicPr preferRelativeResize="0">
            <a:picLocks/>
          </p:cNvPicPr>
          <p:nvPr/>
        </p:nvPicPr>
        <p:blipFill>
          <a:blip r:embed="rId2" cstate="print"/>
          <a:stretch>
            <a:fillRect/>
          </a:stretch>
        </p:blipFill>
        <p:spPr>
          <a:xfrm>
            <a:off x="1143000" y="1219200"/>
            <a:ext cx="6934200" cy="5181600"/>
          </a:xfrm>
          <a:prstGeom prst="rect">
            <a:avLst/>
          </a:prstGeom>
        </p:spPr>
      </p:pic>
      <p:sp>
        <p:nvSpPr>
          <p:cNvPr id="4" name="Footer Placeholder 3"/>
          <p:cNvSpPr>
            <a:spLocks noGrp="1"/>
          </p:cNvSpPr>
          <p:nvPr>
            <p:ph type="ftr" sz="quarter" idx="12"/>
          </p:nvPr>
        </p:nvSpPr>
        <p:spPr/>
        <p:txBody>
          <a:bodyPr/>
          <a:lstStyle/>
          <a:p>
            <a:r>
              <a:rPr lang="en-US" dirty="0"/>
              <a:t>OMG Threat &amp; Risk </a:t>
            </a:r>
          </a:p>
        </p:txBody>
      </p:sp>
      <p:sp>
        <p:nvSpPr>
          <p:cNvPr id="5" name="Slide Number Placeholder 4"/>
          <p:cNvSpPr>
            <a:spLocks noGrp="1"/>
          </p:cNvSpPr>
          <p:nvPr>
            <p:ph type="sldNum" sz="quarter" idx="11"/>
          </p:nvPr>
        </p:nvSpPr>
        <p:spPr/>
        <p:txBody>
          <a:bodyPr/>
          <a:lstStyle/>
          <a:p>
            <a:fld id="{C5349D12-3EF0-44B0-8484-0F10BE0E01DA}" type="slidenum">
              <a:rPr lang="en-US" smtClean="0"/>
              <a:t>14</a:t>
            </a:fld>
            <a:endParaRPr lang="en-US"/>
          </a:p>
        </p:txBody>
      </p:sp>
      <p:sp>
        <p:nvSpPr>
          <p:cNvPr id="6" name="Date Placeholder 5"/>
          <p:cNvSpPr>
            <a:spLocks noGrp="1"/>
          </p:cNvSpPr>
          <p:nvPr>
            <p:ph type="dt" sz="half" idx="10"/>
          </p:nvPr>
        </p:nvSpPr>
        <p:spPr/>
        <p:txBody>
          <a:bodyPr/>
          <a:lstStyle/>
          <a:p>
            <a:r>
              <a:rPr lang="en-US" dirty="0"/>
              <a:t>January 2017</a:t>
            </a:r>
          </a:p>
        </p:txBody>
      </p:sp>
    </p:spTree>
    <p:extLst>
      <p:ext uri="{BB962C8B-B14F-4D97-AF65-F5344CB8AC3E}">
        <p14:creationId xmlns:p14="http://schemas.microsoft.com/office/powerpoint/2010/main" val="1903017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Precepts</a:t>
            </a:r>
          </a:p>
        </p:txBody>
      </p:sp>
      <p:sp>
        <p:nvSpPr>
          <p:cNvPr id="3" name="Content Placeholder 2"/>
          <p:cNvSpPr>
            <a:spLocks noGrp="1"/>
          </p:cNvSpPr>
          <p:nvPr>
            <p:ph sz="half" idx="1"/>
          </p:nvPr>
        </p:nvSpPr>
        <p:spPr/>
        <p:txBody>
          <a:bodyPr>
            <a:normAutofit fontScale="92500" lnSpcReduction="10000"/>
          </a:bodyPr>
          <a:lstStyle/>
          <a:p>
            <a:r>
              <a:rPr lang="en-US" dirty="0"/>
              <a:t>The purpose/organizational/technology specific schema will not (should not) go away</a:t>
            </a:r>
          </a:p>
          <a:p>
            <a:r>
              <a:rPr lang="en-US" dirty="0"/>
              <a:t>A “one size fits all” solution will not work</a:t>
            </a:r>
          </a:p>
          <a:p>
            <a:pPr lvl="1"/>
            <a:r>
              <a:rPr lang="en-US" dirty="0"/>
              <a:t>There will be no one technology</a:t>
            </a:r>
          </a:p>
          <a:p>
            <a:pPr lvl="1"/>
            <a:r>
              <a:rPr lang="en-US" dirty="0"/>
              <a:t>There will be no one terminology or language</a:t>
            </a:r>
          </a:p>
          <a:p>
            <a:pPr lvl="1"/>
            <a:r>
              <a:rPr lang="en-US" dirty="0"/>
              <a:t>There will be no one data structure for threats and risks</a:t>
            </a:r>
          </a:p>
          <a:p>
            <a:r>
              <a:rPr lang="en-US" dirty="0"/>
              <a:t>Our focus is </a:t>
            </a:r>
            <a:r>
              <a:rPr lang="en-US" u="sng" dirty="0"/>
              <a:t>federation</a:t>
            </a:r>
          </a:p>
          <a:p>
            <a:pPr lvl="1"/>
            <a:r>
              <a:rPr lang="en-US" dirty="0"/>
              <a:t>Understanding the concepts behind the schema</a:t>
            </a:r>
          </a:p>
          <a:p>
            <a:pPr lvl="1"/>
            <a:r>
              <a:rPr lang="en-US" dirty="0"/>
              <a:t>Mapping them to/through a common conceptual model</a:t>
            </a:r>
          </a:p>
          <a:p>
            <a:pPr lvl="1"/>
            <a:r>
              <a:rPr lang="en-US" dirty="0"/>
              <a:t>Enabling interoperability by bridging between the specific schema</a:t>
            </a:r>
          </a:p>
          <a:p>
            <a:pPr lvl="1"/>
            <a:r>
              <a:rPr lang="en-US" dirty="0"/>
              <a:t>Supporting integration and coordination of mitigation and response capabilities</a:t>
            </a:r>
          </a:p>
        </p:txBody>
      </p:sp>
    </p:spTree>
    <p:extLst>
      <p:ext uri="{BB962C8B-B14F-4D97-AF65-F5344CB8AC3E}">
        <p14:creationId xmlns:p14="http://schemas.microsoft.com/office/powerpoint/2010/main" val="2459566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125"/>
            <a:ext cx="8016240" cy="951569"/>
          </a:xfrm>
        </p:spPr>
        <p:txBody>
          <a:bodyPr>
            <a:normAutofit fontScale="90000"/>
          </a:bodyPr>
          <a:lstStyle/>
          <a:p>
            <a:r>
              <a:rPr lang="en-US" dirty="0"/>
              <a:t>Core Concept: Comprehending Planned and Unplanned Threats</a:t>
            </a:r>
          </a:p>
        </p:txBody>
      </p:sp>
      <p:sp>
        <p:nvSpPr>
          <p:cNvPr id="3" name="Content Placeholder 2"/>
          <p:cNvSpPr>
            <a:spLocks noGrp="1"/>
          </p:cNvSpPr>
          <p:nvPr>
            <p:ph sz="half" idx="1"/>
          </p:nvPr>
        </p:nvSpPr>
        <p:spPr/>
        <p:txBody>
          <a:bodyPr>
            <a:normAutofit/>
          </a:bodyPr>
          <a:lstStyle/>
          <a:p>
            <a:r>
              <a:rPr lang="en-US" dirty="0"/>
              <a:t>“All hazards” include man-made and natural disasters/system failures</a:t>
            </a:r>
          </a:p>
          <a:p>
            <a:pPr lvl="1"/>
            <a:r>
              <a:rPr lang="en-US" dirty="0"/>
              <a:t>There is not always an actor involved (e.g. hurricane, system malfunction)</a:t>
            </a:r>
          </a:p>
          <a:p>
            <a:r>
              <a:rPr lang="en-US" dirty="0"/>
              <a:t>Intentional threat actors are not the only source of threats</a:t>
            </a:r>
          </a:p>
          <a:p>
            <a:pPr lvl="1"/>
            <a:r>
              <a:rPr lang="en-US" dirty="0"/>
              <a:t>Non-malicious actors may constitute significant threat (e.g. spear-phishing victim, power plant operator)</a:t>
            </a:r>
          </a:p>
          <a:p>
            <a:pPr lvl="1"/>
            <a:r>
              <a:rPr lang="en-US" dirty="0"/>
              <a:t>Defenders (e.g. system admins, law enforcement, medical staff) are also actors with defensive plans</a:t>
            </a:r>
          </a:p>
          <a:p>
            <a:pPr lvl="1"/>
            <a:r>
              <a:rPr lang="en-US" dirty="0"/>
              <a:t>Victims are actors as well</a:t>
            </a:r>
          </a:p>
        </p:txBody>
      </p:sp>
    </p:spTree>
    <p:extLst>
      <p:ext uri="{BB962C8B-B14F-4D97-AF65-F5344CB8AC3E}">
        <p14:creationId xmlns:p14="http://schemas.microsoft.com/office/powerpoint/2010/main" val="66990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Problem Space</a:t>
            </a:r>
          </a:p>
        </p:txBody>
      </p:sp>
      <p:sp>
        <p:nvSpPr>
          <p:cNvPr id="3" name="Content Placeholder 2"/>
          <p:cNvSpPr>
            <a:spLocks noGrp="1"/>
          </p:cNvSpPr>
          <p:nvPr>
            <p:ph sz="half" idx="1"/>
          </p:nvPr>
        </p:nvSpPr>
        <p:spPr/>
        <p:txBody>
          <a:bodyPr>
            <a:normAutofit fontScale="92500" lnSpcReduction="20000"/>
          </a:bodyPr>
          <a:lstStyle/>
          <a:p>
            <a:r>
              <a:rPr lang="en-US" dirty="0">
                <a:solidFill>
                  <a:schemeClr val="tx1"/>
                </a:solidFill>
              </a:rPr>
              <a:t>There is a critical need to understand and mitigate threats and risks – to “connect the dots”.</a:t>
            </a:r>
          </a:p>
          <a:p>
            <a:r>
              <a:rPr lang="en-US" dirty="0">
                <a:solidFill>
                  <a:schemeClr val="tx1"/>
                </a:solidFill>
              </a:rPr>
              <a:t>The Landscape of threats is changing</a:t>
            </a:r>
          </a:p>
          <a:p>
            <a:pPr lvl="1"/>
            <a:r>
              <a:rPr lang="en-US" dirty="0">
                <a:solidFill>
                  <a:schemeClr val="tx1"/>
                </a:solidFill>
              </a:rPr>
              <a:t>Multiple attack vectors, cyber/physical and other</a:t>
            </a:r>
          </a:p>
          <a:p>
            <a:pPr lvl="1"/>
            <a:r>
              <a:rPr lang="en-US" dirty="0">
                <a:solidFill>
                  <a:schemeClr val="tx1"/>
                </a:solidFill>
              </a:rPr>
              <a:t>Advanced threats utilize multiple vulnerabilities</a:t>
            </a:r>
          </a:p>
          <a:p>
            <a:r>
              <a:rPr lang="en-US" dirty="0">
                <a:solidFill>
                  <a:schemeClr val="tx1"/>
                </a:solidFill>
              </a:rPr>
              <a:t>There are multiple communities addressing the same threats</a:t>
            </a:r>
          </a:p>
          <a:p>
            <a:pPr lvl="1"/>
            <a:r>
              <a:rPr lang="en-US" dirty="0"/>
              <a:t>Cyber/physical, emergency management, safety, defense, etc.</a:t>
            </a:r>
            <a:endParaRPr lang="en-US" dirty="0">
              <a:solidFill>
                <a:schemeClr val="tx1"/>
              </a:solidFill>
            </a:endParaRPr>
          </a:p>
          <a:p>
            <a:r>
              <a:rPr lang="en-US" dirty="0">
                <a:solidFill>
                  <a:schemeClr val="tx1"/>
                </a:solidFill>
              </a:rPr>
              <a:t>No comprehensive consistent semantic framework</a:t>
            </a:r>
          </a:p>
          <a:p>
            <a:pPr lvl="1"/>
            <a:r>
              <a:rPr lang="en-US" dirty="0">
                <a:solidFill>
                  <a:schemeClr val="tx1"/>
                </a:solidFill>
              </a:rPr>
              <a:t>Existing systems provide insular treatment of threat/risk relationships</a:t>
            </a:r>
          </a:p>
          <a:p>
            <a:pPr lvl="1"/>
            <a:r>
              <a:rPr lang="en-US" dirty="0">
                <a:solidFill>
                  <a:schemeClr val="tx1"/>
                </a:solidFill>
              </a:rPr>
              <a:t>Comprehensive system would allow system-of-systems interoperability (private/private, public/private)</a:t>
            </a:r>
          </a:p>
          <a:p>
            <a:endParaRPr lang="en-US" dirty="0">
              <a:solidFill>
                <a:schemeClr val="tx1"/>
              </a:solidFill>
            </a:endParaRPr>
          </a:p>
        </p:txBody>
      </p:sp>
    </p:spTree>
    <p:extLst>
      <p:ext uri="{BB962C8B-B14F-4D97-AF65-F5344CB8AC3E}">
        <p14:creationId xmlns:p14="http://schemas.microsoft.com/office/powerpoint/2010/main" val="1755035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550545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1"/>
                </a:solidFill>
              </a:rPr>
              <a:t>Critical Infrastructure</a:t>
            </a:r>
          </a:p>
        </p:txBody>
      </p:sp>
      <p:sp>
        <p:nvSpPr>
          <p:cNvPr id="14" name="Rounded Rectangle 13"/>
          <p:cNvSpPr/>
          <p:nvPr/>
        </p:nvSpPr>
        <p:spPr>
          <a:xfrm>
            <a:off x="3737243"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1"/>
                </a:solidFill>
              </a:rPr>
              <a:t>Terrorism</a:t>
            </a:r>
          </a:p>
        </p:txBody>
      </p:sp>
      <p:sp>
        <p:nvSpPr>
          <p:cNvPr id="15" name="Rounded Rectangle 14"/>
          <p:cNvSpPr/>
          <p:nvPr/>
        </p:nvSpPr>
        <p:spPr>
          <a:xfrm>
            <a:off x="1919873"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1"/>
                </a:solidFill>
              </a:rPr>
              <a:t>Crime</a:t>
            </a:r>
          </a:p>
        </p:txBody>
      </p:sp>
      <p:sp>
        <p:nvSpPr>
          <p:cNvPr id="16" name="Rounded Rectangle 15"/>
          <p:cNvSpPr/>
          <p:nvPr/>
        </p:nvSpPr>
        <p:spPr>
          <a:xfrm>
            <a:off x="102503"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1"/>
                </a:solidFill>
              </a:rPr>
              <a:t>Cyber</a:t>
            </a:r>
          </a:p>
        </p:txBody>
      </p:sp>
      <p:sp>
        <p:nvSpPr>
          <p:cNvPr id="18" name="Rounded Rectangle 17"/>
          <p:cNvSpPr/>
          <p:nvPr/>
        </p:nvSpPr>
        <p:spPr>
          <a:xfrm>
            <a:off x="7331633" y="1651630"/>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1"/>
                </a:solidFill>
              </a:rPr>
              <a:t>Natural</a:t>
            </a:r>
          </a:p>
          <a:p>
            <a:pPr algn="ctr"/>
            <a:r>
              <a:rPr lang="en-US" sz="1600" dirty="0">
                <a:solidFill>
                  <a:schemeClr val="bg1"/>
                </a:solidFill>
              </a:rPr>
              <a:t>Disasters</a:t>
            </a:r>
          </a:p>
        </p:txBody>
      </p:sp>
      <p:sp>
        <p:nvSpPr>
          <p:cNvPr id="5" name="Rounded Rectangle 4"/>
          <p:cNvSpPr/>
          <p:nvPr/>
        </p:nvSpPr>
        <p:spPr>
          <a:xfrm>
            <a:off x="68580" y="2583180"/>
            <a:ext cx="8949690" cy="2674620"/>
          </a:xfrm>
          <a:prstGeom prst="roundRect">
            <a:avLst/>
          </a:prstGeom>
          <a:gradFill>
            <a:gsLst>
              <a:gs pos="0">
                <a:schemeClr val="accent1">
                  <a:tint val="100000"/>
                  <a:shade val="100000"/>
                  <a:satMod val="130000"/>
                  <a:alpha val="64000"/>
                </a:schemeClr>
              </a:gs>
              <a:gs pos="100000">
                <a:schemeClr val="accent1">
                  <a:tint val="50000"/>
                  <a:shade val="100000"/>
                  <a:satMod val="350000"/>
                </a:schemeClr>
              </a:gs>
            </a:gsLst>
          </a:gradFill>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b" anchorCtr="0"/>
          <a:lstStyle/>
          <a:p>
            <a:pPr algn="ctr"/>
            <a:r>
              <a:rPr lang="en-US" dirty="0"/>
              <a:t>Integrating Framework for Threats and Risks</a:t>
            </a:r>
          </a:p>
        </p:txBody>
      </p:sp>
      <p:sp>
        <p:nvSpPr>
          <p:cNvPr id="4" name="Title 3"/>
          <p:cNvSpPr>
            <a:spLocks noGrp="1"/>
          </p:cNvSpPr>
          <p:nvPr>
            <p:ph type="title"/>
          </p:nvPr>
        </p:nvSpPr>
        <p:spPr/>
        <p:txBody>
          <a:bodyPr>
            <a:normAutofit/>
          </a:bodyPr>
          <a:lstStyle/>
          <a:p>
            <a:r>
              <a:rPr lang="en-US" sz="3200" dirty="0"/>
              <a:t>What we need is an integrating framework </a:t>
            </a:r>
            <a:r>
              <a:rPr lang="en-US" sz="3200" dirty="0">
                <a:solidFill>
                  <a:srgbClr val="FF0000"/>
                </a:solidFill>
              </a:rPr>
              <a:t>that supports automated data mapping</a:t>
            </a:r>
          </a:p>
        </p:txBody>
      </p:sp>
      <p:sp>
        <p:nvSpPr>
          <p:cNvPr id="2" name="Flowchart: Document 1"/>
          <p:cNvSpPr/>
          <p:nvPr/>
        </p:nvSpPr>
        <p:spPr>
          <a:xfrm>
            <a:off x="36576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Sharing &amp; Analytics</a:t>
            </a:r>
          </a:p>
        </p:txBody>
      </p:sp>
      <p:sp>
        <p:nvSpPr>
          <p:cNvPr id="10" name="Flowchart: Document 9"/>
          <p:cNvSpPr/>
          <p:nvPr/>
        </p:nvSpPr>
        <p:spPr>
          <a:xfrm>
            <a:off x="21831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Sharing &amp; Analytics</a:t>
            </a:r>
          </a:p>
        </p:txBody>
      </p:sp>
      <p:sp>
        <p:nvSpPr>
          <p:cNvPr id="11" name="Flowchart: Document 10"/>
          <p:cNvSpPr/>
          <p:nvPr/>
        </p:nvSpPr>
        <p:spPr>
          <a:xfrm>
            <a:off x="400050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Sharing &amp; Analytics</a:t>
            </a:r>
          </a:p>
        </p:txBody>
      </p:sp>
      <p:sp>
        <p:nvSpPr>
          <p:cNvPr id="12" name="Flowchart: Document 11"/>
          <p:cNvSpPr/>
          <p:nvPr/>
        </p:nvSpPr>
        <p:spPr>
          <a:xfrm>
            <a:off x="577977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Sharing &amp; Analytics</a:t>
            </a:r>
          </a:p>
        </p:txBody>
      </p:sp>
      <p:sp>
        <p:nvSpPr>
          <p:cNvPr id="19" name="Flowchart: Document 18"/>
          <p:cNvSpPr/>
          <p:nvPr/>
        </p:nvSpPr>
        <p:spPr>
          <a:xfrm>
            <a:off x="76695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Sharing &amp; Analytics</a:t>
            </a:r>
          </a:p>
        </p:txBody>
      </p:sp>
      <p:sp>
        <p:nvSpPr>
          <p:cNvPr id="7" name="TextBox 6"/>
          <p:cNvSpPr txBox="1"/>
          <p:nvPr/>
        </p:nvSpPr>
        <p:spPr>
          <a:xfrm>
            <a:off x="727248" y="5435420"/>
            <a:ext cx="8250977" cy="369332"/>
          </a:xfrm>
          <a:prstGeom prst="rect">
            <a:avLst/>
          </a:prstGeom>
          <a:noFill/>
        </p:spPr>
        <p:txBody>
          <a:bodyPr wrap="none" rtlCol="0">
            <a:spAutoFit/>
          </a:bodyPr>
          <a:lstStyle/>
          <a:p>
            <a:r>
              <a:rPr lang="en-US" dirty="0">
                <a:solidFill>
                  <a:srgbClr val="FF0000"/>
                </a:solidFill>
              </a:rPr>
              <a:t>An integrating framework that helps us deal with all aspects of a risk or incident</a:t>
            </a:r>
          </a:p>
        </p:txBody>
      </p:sp>
      <p:sp>
        <p:nvSpPr>
          <p:cNvPr id="3" name="TextBox 2"/>
          <p:cNvSpPr txBox="1"/>
          <p:nvPr/>
        </p:nvSpPr>
        <p:spPr>
          <a:xfrm>
            <a:off x="891327" y="5804752"/>
            <a:ext cx="7840673" cy="369332"/>
          </a:xfrm>
          <a:prstGeom prst="rect">
            <a:avLst/>
          </a:prstGeom>
          <a:noFill/>
        </p:spPr>
        <p:txBody>
          <a:bodyPr wrap="none" rtlCol="0">
            <a:spAutoFit/>
          </a:bodyPr>
          <a:lstStyle/>
          <a:p>
            <a:r>
              <a:rPr lang="en-US" dirty="0">
                <a:solidFill>
                  <a:srgbClr val="FF0000"/>
                </a:solidFill>
              </a:rPr>
              <a:t>A federation of risk and threat information sharing and analytics capabilities</a:t>
            </a:r>
          </a:p>
        </p:txBody>
      </p:sp>
      <p:sp>
        <p:nvSpPr>
          <p:cNvPr id="6" name="Footer Placeholder 5"/>
          <p:cNvSpPr>
            <a:spLocks noGrp="1"/>
          </p:cNvSpPr>
          <p:nvPr>
            <p:ph type="ftr" sz="quarter" idx="16"/>
          </p:nvPr>
        </p:nvSpPr>
        <p:spPr/>
        <p:txBody>
          <a:bodyPr/>
          <a:lstStyle/>
          <a:p>
            <a:r>
              <a:rPr lang="en-US" dirty="0"/>
              <a:t>OMG Threat &amp; Risk </a:t>
            </a:r>
          </a:p>
        </p:txBody>
      </p:sp>
      <p:sp>
        <p:nvSpPr>
          <p:cNvPr id="8" name="Slide Number Placeholder 7"/>
          <p:cNvSpPr>
            <a:spLocks noGrp="1"/>
          </p:cNvSpPr>
          <p:nvPr>
            <p:ph type="sldNum" sz="quarter" idx="15"/>
          </p:nvPr>
        </p:nvSpPr>
        <p:spPr/>
        <p:txBody>
          <a:bodyPr/>
          <a:lstStyle/>
          <a:p>
            <a:fld id="{C5349D12-3EF0-44B0-8484-0F10BE0E01DA}" type="slidenum">
              <a:rPr lang="en-US" smtClean="0"/>
              <a:t>3</a:t>
            </a:fld>
            <a:endParaRPr lang="en-US"/>
          </a:p>
        </p:txBody>
      </p:sp>
      <p:sp>
        <p:nvSpPr>
          <p:cNvPr id="9" name="Date Placeholder 8"/>
          <p:cNvSpPr>
            <a:spLocks noGrp="1"/>
          </p:cNvSpPr>
          <p:nvPr>
            <p:ph type="dt" sz="half" idx="14"/>
          </p:nvPr>
        </p:nvSpPr>
        <p:spPr/>
        <p:txBody>
          <a:bodyPr/>
          <a:lstStyle/>
          <a:p>
            <a:r>
              <a:rPr lang="en-US" dirty="0"/>
              <a:t>January 2017</a:t>
            </a:r>
          </a:p>
        </p:txBody>
      </p:sp>
    </p:spTree>
    <p:extLst>
      <p:ext uri="{BB962C8B-B14F-4D97-AF65-F5344CB8AC3E}">
        <p14:creationId xmlns:p14="http://schemas.microsoft.com/office/powerpoint/2010/main" val="109596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US" sz="2400" dirty="0"/>
              <a:t>Transformation from one information sharing data format to another</a:t>
            </a:r>
          </a:p>
          <a:p>
            <a:pPr lvl="1"/>
            <a:r>
              <a:rPr lang="en-US" sz="2000" dirty="0"/>
              <a:t>Example: STIX Cyber Event to NIEM to a CAP Alert</a:t>
            </a:r>
          </a:p>
          <a:p>
            <a:r>
              <a:rPr lang="en-US" sz="2400" dirty="0"/>
              <a:t>Analytics of information federated from multiple sources</a:t>
            </a:r>
          </a:p>
          <a:p>
            <a:pPr lvl="1"/>
            <a:r>
              <a:rPr lang="en-US" sz="2000" dirty="0"/>
              <a:t>Examples: </a:t>
            </a:r>
          </a:p>
          <a:p>
            <a:pPr lvl="2"/>
            <a:r>
              <a:rPr lang="en-US" sz="2000" dirty="0"/>
              <a:t>Fusion center “connects the dots” between a stolen laptop (from NIEM) and a cyber incident (From STIX)</a:t>
            </a:r>
          </a:p>
          <a:p>
            <a:pPr lvl="2"/>
            <a:r>
              <a:rPr lang="en-US" sz="2000" dirty="0"/>
              <a:t>Bio hazard detected by automated  instruments and collaborated by local health care professionals</a:t>
            </a:r>
          </a:p>
        </p:txBody>
      </p:sp>
      <p:sp>
        <p:nvSpPr>
          <p:cNvPr id="2" name="Title 1"/>
          <p:cNvSpPr>
            <a:spLocks noGrp="1"/>
          </p:cNvSpPr>
          <p:nvPr>
            <p:ph type="title"/>
          </p:nvPr>
        </p:nvSpPr>
        <p:spPr/>
        <p:txBody>
          <a:bodyPr/>
          <a:lstStyle/>
          <a:p>
            <a:r>
              <a:rPr lang="en-US" dirty="0"/>
              <a:t>Primary classes of use cases</a:t>
            </a:r>
          </a:p>
        </p:txBody>
      </p:sp>
      <p:sp>
        <p:nvSpPr>
          <p:cNvPr id="4" name="Footer Placeholder 3"/>
          <p:cNvSpPr>
            <a:spLocks noGrp="1"/>
          </p:cNvSpPr>
          <p:nvPr>
            <p:ph type="ftr" sz="quarter" idx="16"/>
          </p:nvPr>
        </p:nvSpPr>
        <p:spPr/>
        <p:txBody>
          <a:bodyPr/>
          <a:lstStyle/>
          <a:p>
            <a:r>
              <a:rPr lang="en-US" dirty="0"/>
              <a:t>OMG Threat &amp; Risk </a:t>
            </a:r>
          </a:p>
        </p:txBody>
      </p:sp>
      <p:sp>
        <p:nvSpPr>
          <p:cNvPr id="5" name="Slide Number Placeholder 4"/>
          <p:cNvSpPr>
            <a:spLocks noGrp="1"/>
          </p:cNvSpPr>
          <p:nvPr>
            <p:ph type="sldNum" sz="quarter" idx="15"/>
          </p:nvPr>
        </p:nvSpPr>
        <p:spPr/>
        <p:txBody>
          <a:bodyPr/>
          <a:lstStyle/>
          <a:p>
            <a:fld id="{C5349D12-3EF0-44B0-8484-0F10BE0E01DA}" type="slidenum">
              <a:rPr lang="en-US" smtClean="0"/>
              <a:t>4</a:t>
            </a:fld>
            <a:endParaRPr lang="en-US"/>
          </a:p>
        </p:txBody>
      </p:sp>
      <p:sp>
        <p:nvSpPr>
          <p:cNvPr id="6" name="Date Placeholder 5"/>
          <p:cNvSpPr>
            <a:spLocks noGrp="1"/>
          </p:cNvSpPr>
          <p:nvPr>
            <p:ph type="dt" sz="half" idx="14"/>
          </p:nvPr>
        </p:nvSpPr>
        <p:spPr/>
        <p:txBody>
          <a:bodyPr/>
          <a:lstStyle/>
          <a:p>
            <a:r>
              <a:rPr lang="en-US" dirty="0"/>
              <a:t>January 2017</a:t>
            </a:r>
          </a:p>
        </p:txBody>
      </p:sp>
    </p:spTree>
    <p:extLst>
      <p:ext uri="{BB962C8B-B14F-4D97-AF65-F5344CB8AC3E}">
        <p14:creationId xmlns:p14="http://schemas.microsoft.com/office/powerpoint/2010/main" val="4078020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January 2017</a:t>
            </a:r>
          </a:p>
        </p:txBody>
      </p:sp>
      <p:sp>
        <p:nvSpPr>
          <p:cNvPr id="3" name="Slide Number Placeholder 2"/>
          <p:cNvSpPr>
            <a:spLocks noGrp="1"/>
          </p:cNvSpPr>
          <p:nvPr>
            <p:ph type="sldNum" sz="quarter" idx="11"/>
          </p:nvPr>
        </p:nvSpPr>
        <p:spPr/>
        <p:txBody>
          <a:bodyPr/>
          <a:lstStyle/>
          <a:p>
            <a:fld id="{C5349D12-3EF0-44B0-8484-0F10BE0E01DA}" type="slidenum">
              <a:rPr lang="en-US" smtClean="0"/>
              <a:t>5</a:t>
            </a:fld>
            <a:endParaRPr lang="en-US"/>
          </a:p>
        </p:txBody>
      </p:sp>
      <p:sp>
        <p:nvSpPr>
          <p:cNvPr id="4" name="Footer Placeholder 3"/>
          <p:cNvSpPr>
            <a:spLocks noGrp="1"/>
          </p:cNvSpPr>
          <p:nvPr>
            <p:ph type="ftr" sz="quarter" idx="12"/>
          </p:nvPr>
        </p:nvSpPr>
        <p:spPr/>
        <p:txBody>
          <a:bodyPr/>
          <a:lstStyle/>
          <a:p>
            <a:r>
              <a:rPr lang="en-US" dirty="0"/>
              <a:t>OMG Threat &amp; Risk </a:t>
            </a:r>
          </a:p>
        </p:txBody>
      </p:sp>
      <p:sp>
        <p:nvSpPr>
          <p:cNvPr id="5" name="Title 4"/>
          <p:cNvSpPr>
            <a:spLocks noGrp="1"/>
          </p:cNvSpPr>
          <p:nvPr>
            <p:ph type="title"/>
          </p:nvPr>
        </p:nvSpPr>
        <p:spPr/>
        <p:txBody>
          <a:bodyPr>
            <a:normAutofit fontScale="90000"/>
          </a:bodyPr>
          <a:lstStyle/>
          <a:p>
            <a:r>
              <a:rPr lang="en-US" dirty="0"/>
              <a:t>Shift in information sharing approach</a:t>
            </a:r>
          </a:p>
        </p:txBody>
      </p:sp>
      <p:pic>
        <p:nvPicPr>
          <p:cNvPr id="7" name="Picture 6" descr="My way or the Highway_edited-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8149" y="1752600"/>
            <a:ext cx="2743200" cy="1810374"/>
          </a:xfrm>
          <a:prstGeom prst="rect">
            <a:avLst/>
          </a:prstGeom>
        </p:spPr>
      </p:pic>
      <p:pic>
        <p:nvPicPr>
          <p:cNvPr id="9" name="Picture 8" descr="Speeddate je presentatie, mooi onderwijs? » Speed date img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1752600"/>
            <a:ext cx="2810656" cy="1905000"/>
          </a:xfrm>
          <a:prstGeom prst="rect">
            <a:avLst/>
          </a:prstGeom>
        </p:spPr>
      </p:pic>
      <p:sp>
        <p:nvSpPr>
          <p:cNvPr id="10" name="Arrow: Right 9"/>
          <p:cNvSpPr/>
          <p:nvPr/>
        </p:nvSpPr>
        <p:spPr>
          <a:xfrm>
            <a:off x="3688080" y="2048187"/>
            <a:ext cx="1341120" cy="121920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88285" y="4041815"/>
            <a:ext cx="2743200" cy="1754326"/>
          </a:xfrm>
          <a:prstGeom prst="rect">
            <a:avLst/>
          </a:prstGeom>
          <a:noFill/>
        </p:spPr>
        <p:txBody>
          <a:bodyPr wrap="square" rtlCol="0">
            <a:spAutoFit/>
          </a:bodyPr>
          <a:lstStyle/>
          <a:p>
            <a:pPr algn="ctr"/>
            <a:r>
              <a:rPr lang="en-US" dirty="0"/>
              <a:t>Ask every stakeholder and system to adapt to </a:t>
            </a:r>
            <a:r>
              <a:rPr lang="en-US" dirty="0">
                <a:solidFill>
                  <a:srgbClr val="FF0000"/>
                </a:solidFill>
              </a:rPr>
              <a:t>externally imposed fixed schema</a:t>
            </a:r>
            <a:r>
              <a:rPr lang="en-US" dirty="0"/>
              <a:t>, change in schema or systems requires development</a:t>
            </a:r>
          </a:p>
        </p:txBody>
      </p:sp>
      <p:sp>
        <p:nvSpPr>
          <p:cNvPr id="12" name="TextBox 11"/>
          <p:cNvSpPr txBox="1"/>
          <p:nvPr/>
        </p:nvSpPr>
        <p:spPr>
          <a:xfrm>
            <a:off x="5674880" y="4086328"/>
            <a:ext cx="2743200" cy="1477328"/>
          </a:xfrm>
          <a:prstGeom prst="rect">
            <a:avLst/>
          </a:prstGeom>
          <a:noFill/>
        </p:spPr>
        <p:txBody>
          <a:bodyPr wrap="square" rtlCol="0">
            <a:spAutoFit/>
          </a:bodyPr>
          <a:lstStyle/>
          <a:p>
            <a:pPr algn="ctr"/>
            <a:r>
              <a:rPr lang="en-US" dirty="0"/>
              <a:t>Ask every stakeholder to </a:t>
            </a:r>
            <a:r>
              <a:rPr lang="en-US" dirty="0">
                <a:solidFill>
                  <a:srgbClr val="00B050"/>
                </a:solidFill>
              </a:rPr>
              <a:t>map </a:t>
            </a:r>
            <a:r>
              <a:rPr lang="en-US" b="1" dirty="0">
                <a:solidFill>
                  <a:srgbClr val="00B050"/>
                </a:solidFill>
              </a:rPr>
              <a:t>their </a:t>
            </a:r>
            <a:r>
              <a:rPr lang="en-US" dirty="0">
                <a:solidFill>
                  <a:srgbClr val="00B050"/>
                </a:solidFill>
              </a:rPr>
              <a:t>schema </a:t>
            </a:r>
            <a:r>
              <a:rPr lang="en-US" dirty="0"/>
              <a:t>to shared concepts, data mappings are automated &amp; agile</a:t>
            </a:r>
          </a:p>
        </p:txBody>
      </p:sp>
      <p:sp>
        <p:nvSpPr>
          <p:cNvPr id="13" name="TextBox 12"/>
          <p:cNvSpPr txBox="1"/>
          <p:nvPr/>
        </p:nvSpPr>
        <p:spPr>
          <a:xfrm>
            <a:off x="1017705" y="1258527"/>
            <a:ext cx="1584088" cy="369332"/>
          </a:xfrm>
          <a:prstGeom prst="rect">
            <a:avLst/>
          </a:prstGeom>
          <a:noFill/>
        </p:spPr>
        <p:txBody>
          <a:bodyPr wrap="none" rtlCol="0">
            <a:spAutoFit/>
          </a:bodyPr>
          <a:lstStyle/>
          <a:p>
            <a:r>
              <a:rPr lang="en-US" dirty="0"/>
              <a:t>Schema Based</a:t>
            </a:r>
          </a:p>
        </p:txBody>
      </p:sp>
      <p:sp>
        <p:nvSpPr>
          <p:cNvPr id="14" name="TextBox 13"/>
          <p:cNvSpPr txBox="1"/>
          <p:nvPr/>
        </p:nvSpPr>
        <p:spPr>
          <a:xfrm>
            <a:off x="6324600" y="1272739"/>
            <a:ext cx="1612942" cy="369332"/>
          </a:xfrm>
          <a:prstGeom prst="rect">
            <a:avLst/>
          </a:prstGeom>
          <a:noFill/>
        </p:spPr>
        <p:txBody>
          <a:bodyPr wrap="none" rtlCol="0">
            <a:spAutoFit/>
          </a:bodyPr>
          <a:lstStyle/>
          <a:p>
            <a:r>
              <a:rPr lang="en-US" dirty="0"/>
              <a:t>Concept Based</a:t>
            </a:r>
          </a:p>
        </p:txBody>
      </p:sp>
    </p:spTree>
    <p:extLst>
      <p:ext uri="{BB962C8B-B14F-4D97-AF65-F5344CB8AC3E}">
        <p14:creationId xmlns:p14="http://schemas.microsoft.com/office/powerpoint/2010/main" val="3996688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Approach</a:t>
            </a:r>
          </a:p>
        </p:txBody>
      </p:sp>
      <p:sp>
        <p:nvSpPr>
          <p:cNvPr id="3" name="Content Placeholder 2"/>
          <p:cNvSpPr>
            <a:spLocks noGrp="1"/>
          </p:cNvSpPr>
          <p:nvPr>
            <p:ph sz="quarter" idx="4294967295"/>
          </p:nvPr>
        </p:nvSpPr>
        <p:spPr>
          <a:xfrm>
            <a:off x="0" y="2011363"/>
            <a:ext cx="3886200" cy="3736975"/>
          </a:xfrm>
        </p:spPr>
        <p:txBody>
          <a:bodyPr>
            <a:normAutofit fontScale="92500" lnSpcReduction="20000"/>
          </a:bodyPr>
          <a:lstStyle/>
          <a:p>
            <a:r>
              <a:rPr lang="en-US" sz="2000" dirty="0"/>
              <a:t>Construct a </a:t>
            </a:r>
            <a:r>
              <a:rPr lang="en-US" sz="2000" u="sng" dirty="0"/>
              <a:t>conceptual model </a:t>
            </a:r>
            <a:r>
              <a:rPr lang="en-US" sz="2000" dirty="0"/>
              <a:t>informed by existing schema, research and best practices</a:t>
            </a:r>
          </a:p>
          <a:p>
            <a:pPr lvl="1"/>
            <a:r>
              <a:rPr lang="en-US" sz="1800" dirty="0"/>
              <a:t>This conceptual model is independent of specific data structures, technologies and terminologies</a:t>
            </a:r>
          </a:p>
          <a:p>
            <a:r>
              <a:rPr lang="en-US" sz="2000" dirty="0"/>
              <a:t>Define mapping models between the conceptual model and purpose/technology schema</a:t>
            </a:r>
          </a:p>
          <a:p>
            <a:r>
              <a:rPr lang="en-US" sz="2000" dirty="0"/>
              <a:t>Make both models sufficiently precise that they can drive </a:t>
            </a:r>
            <a:r>
              <a:rPr lang="en-US" sz="2000" dirty="0">
                <a:solidFill>
                  <a:srgbClr val="FF0000"/>
                </a:solidFill>
              </a:rPr>
              <a:t>automated  bridging between any mapped schema</a:t>
            </a:r>
          </a:p>
        </p:txBody>
      </p:sp>
      <p:sp>
        <p:nvSpPr>
          <p:cNvPr id="5" name="Oval 4"/>
          <p:cNvSpPr/>
          <p:nvPr/>
        </p:nvSpPr>
        <p:spPr>
          <a:xfrm>
            <a:off x="5013932" y="3213417"/>
            <a:ext cx="2811780" cy="10058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Conceptual Model</a:t>
            </a:r>
          </a:p>
        </p:txBody>
      </p:sp>
      <p:sp>
        <p:nvSpPr>
          <p:cNvPr id="6" name="Flowchart: Document 5"/>
          <p:cNvSpPr/>
          <p:nvPr/>
        </p:nvSpPr>
        <p:spPr>
          <a:xfrm>
            <a:off x="4111716" y="19961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Cyber</a:t>
            </a:r>
          </a:p>
        </p:txBody>
      </p:sp>
      <p:sp>
        <p:nvSpPr>
          <p:cNvPr id="7" name="Flowchart: Document 6"/>
          <p:cNvSpPr/>
          <p:nvPr/>
        </p:nvSpPr>
        <p:spPr>
          <a:xfrm>
            <a:off x="4264116" y="21485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Cyber</a:t>
            </a:r>
          </a:p>
        </p:txBody>
      </p:sp>
      <p:sp>
        <p:nvSpPr>
          <p:cNvPr id="8" name="Flowchart: Document 7"/>
          <p:cNvSpPr/>
          <p:nvPr/>
        </p:nvSpPr>
        <p:spPr>
          <a:xfrm>
            <a:off x="4736691" y="48345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Criminal</a:t>
            </a:r>
          </a:p>
        </p:txBody>
      </p:sp>
      <p:sp>
        <p:nvSpPr>
          <p:cNvPr id="9" name="Flowchart: Document 8"/>
          <p:cNvSpPr/>
          <p:nvPr/>
        </p:nvSpPr>
        <p:spPr>
          <a:xfrm>
            <a:off x="4889091" y="49869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Criminal</a:t>
            </a:r>
          </a:p>
        </p:txBody>
      </p:sp>
      <p:sp>
        <p:nvSpPr>
          <p:cNvPr id="10" name="Flowchart: Document 9"/>
          <p:cNvSpPr/>
          <p:nvPr/>
        </p:nvSpPr>
        <p:spPr>
          <a:xfrm>
            <a:off x="7155152" y="4864735"/>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Cyber</a:t>
            </a:r>
          </a:p>
        </p:txBody>
      </p:sp>
      <p:sp>
        <p:nvSpPr>
          <p:cNvPr id="11" name="Flowchart: Document 10"/>
          <p:cNvSpPr/>
          <p:nvPr/>
        </p:nvSpPr>
        <p:spPr>
          <a:xfrm>
            <a:off x="7307552" y="5017135"/>
            <a:ext cx="134493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Infrastructure</a:t>
            </a:r>
          </a:p>
        </p:txBody>
      </p:sp>
      <p:sp>
        <p:nvSpPr>
          <p:cNvPr id="12" name="Flowchart: Document 11"/>
          <p:cNvSpPr/>
          <p:nvPr/>
        </p:nvSpPr>
        <p:spPr>
          <a:xfrm>
            <a:off x="5745452" y="13655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Cyber</a:t>
            </a:r>
          </a:p>
        </p:txBody>
      </p:sp>
      <p:sp>
        <p:nvSpPr>
          <p:cNvPr id="13" name="Flowchart: Document 12"/>
          <p:cNvSpPr/>
          <p:nvPr/>
        </p:nvSpPr>
        <p:spPr>
          <a:xfrm>
            <a:off x="5897852" y="15179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Terrorism</a:t>
            </a:r>
          </a:p>
        </p:txBody>
      </p:sp>
      <p:sp>
        <p:nvSpPr>
          <p:cNvPr id="14" name="Flowchart: Document 13"/>
          <p:cNvSpPr/>
          <p:nvPr/>
        </p:nvSpPr>
        <p:spPr>
          <a:xfrm>
            <a:off x="7456142" y="20056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Cyber</a:t>
            </a:r>
          </a:p>
        </p:txBody>
      </p:sp>
      <p:sp>
        <p:nvSpPr>
          <p:cNvPr id="15" name="Flowchart: Document 14"/>
          <p:cNvSpPr/>
          <p:nvPr/>
        </p:nvSpPr>
        <p:spPr>
          <a:xfrm>
            <a:off x="7608542" y="21580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Disasters</a:t>
            </a:r>
          </a:p>
        </p:txBody>
      </p:sp>
      <p:sp>
        <p:nvSpPr>
          <p:cNvPr id="17" name="Left-Right Arrow 16"/>
          <p:cNvSpPr/>
          <p:nvPr/>
        </p:nvSpPr>
        <p:spPr>
          <a:xfrm rot="18151234">
            <a:off x="5146267" y="418458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Map/Bridge</a:t>
            </a:r>
          </a:p>
        </p:txBody>
      </p:sp>
      <p:sp>
        <p:nvSpPr>
          <p:cNvPr id="18" name="Left-Right Arrow 17"/>
          <p:cNvSpPr/>
          <p:nvPr/>
        </p:nvSpPr>
        <p:spPr>
          <a:xfrm rot="5400000">
            <a:off x="5949286" y="229711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Map/Bridge</a:t>
            </a:r>
          </a:p>
        </p:txBody>
      </p:sp>
      <p:sp>
        <p:nvSpPr>
          <p:cNvPr id="19" name="Left-Right Arrow 18"/>
          <p:cNvSpPr/>
          <p:nvPr/>
        </p:nvSpPr>
        <p:spPr>
          <a:xfrm rot="1881944">
            <a:off x="4754710" y="279772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Map/Bridge</a:t>
            </a:r>
          </a:p>
        </p:txBody>
      </p:sp>
      <p:sp>
        <p:nvSpPr>
          <p:cNvPr id="20" name="Left-Right Arrow 19"/>
          <p:cNvSpPr/>
          <p:nvPr/>
        </p:nvSpPr>
        <p:spPr>
          <a:xfrm rot="18581492">
            <a:off x="6915122" y="272383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Map/Bridge</a:t>
            </a:r>
          </a:p>
        </p:txBody>
      </p:sp>
      <p:sp>
        <p:nvSpPr>
          <p:cNvPr id="21" name="Left-Right Arrow 20"/>
          <p:cNvSpPr/>
          <p:nvPr/>
        </p:nvSpPr>
        <p:spPr>
          <a:xfrm rot="3264445">
            <a:off x="6806537" y="419143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Map/Bridge</a:t>
            </a:r>
          </a:p>
        </p:txBody>
      </p:sp>
      <p:sp>
        <p:nvSpPr>
          <p:cNvPr id="4" name="TextBox 3"/>
          <p:cNvSpPr txBox="1"/>
          <p:nvPr/>
        </p:nvSpPr>
        <p:spPr>
          <a:xfrm>
            <a:off x="5143053" y="798286"/>
            <a:ext cx="2597361" cy="369332"/>
          </a:xfrm>
          <a:prstGeom prst="rect">
            <a:avLst/>
          </a:prstGeom>
          <a:noFill/>
        </p:spPr>
        <p:txBody>
          <a:bodyPr wrap="none" rtlCol="0">
            <a:spAutoFit/>
          </a:bodyPr>
          <a:lstStyle/>
          <a:p>
            <a:r>
              <a:rPr lang="en-US" dirty="0">
                <a:solidFill>
                  <a:srgbClr val="FF0000"/>
                </a:solidFill>
              </a:rPr>
              <a:t>Highlight O(N) vs. O(N^2)</a:t>
            </a:r>
          </a:p>
        </p:txBody>
      </p:sp>
      <p:sp>
        <p:nvSpPr>
          <p:cNvPr id="16" name="Footer Placeholder 15"/>
          <p:cNvSpPr>
            <a:spLocks noGrp="1"/>
          </p:cNvSpPr>
          <p:nvPr>
            <p:ph type="ftr" sz="quarter" idx="12"/>
          </p:nvPr>
        </p:nvSpPr>
        <p:spPr/>
        <p:txBody>
          <a:bodyPr/>
          <a:lstStyle/>
          <a:p>
            <a:r>
              <a:rPr lang="en-US" dirty="0"/>
              <a:t>OMG Threat &amp; Risk </a:t>
            </a:r>
          </a:p>
        </p:txBody>
      </p:sp>
      <p:sp>
        <p:nvSpPr>
          <p:cNvPr id="22" name="Slide Number Placeholder 21"/>
          <p:cNvSpPr>
            <a:spLocks noGrp="1"/>
          </p:cNvSpPr>
          <p:nvPr>
            <p:ph type="sldNum" sz="quarter" idx="11"/>
          </p:nvPr>
        </p:nvSpPr>
        <p:spPr/>
        <p:txBody>
          <a:bodyPr/>
          <a:lstStyle/>
          <a:p>
            <a:fld id="{C5349D12-3EF0-44B0-8484-0F10BE0E01DA}" type="slidenum">
              <a:rPr lang="en-US" smtClean="0"/>
              <a:t>6</a:t>
            </a:fld>
            <a:endParaRPr lang="en-US"/>
          </a:p>
        </p:txBody>
      </p:sp>
      <p:sp>
        <p:nvSpPr>
          <p:cNvPr id="23" name="Date Placeholder 22"/>
          <p:cNvSpPr>
            <a:spLocks noGrp="1"/>
          </p:cNvSpPr>
          <p:nvPr>
            <p:ph type="dt" sz="half" idx="10"/>
          </p:nvPr>
        </p:nvSpPr>
        <p:spPr/>
        <p:txBody>
          <a:bodyPr/>
          <a:lstStyle/>
          <a:p>
            <a:r>
              <a:rPr lang="en-US" dirty="0"/>
              <a:t>January 2017</a:t>
            </a:r>
          </a:p>
        </p:txBody>
      </p:sp>
    </p:spTree>
    <p:extLst>
      <p:ext uri="{BB962C8B-B14F-4D97-AF65-F5344CB8AC3E}">
        <p14:creationId xmlns:p14="http://schemas.microsoft.com/office/powerpoint/2010/main" val="3313527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ight Arrow Callout 21"/>
          <p:cNvSpPr/>
          <p:nvPr/>
        </p:nvSpPr>
        <p:spPr>
          <a:xfrm>
            <a:off x="343018" y="1324352"/>
            <a:ext cx="5498372" cy="3054727"/>
          </a:xfrm>
          <a:prstGeom prst="rightArrowCallout">
            <a:avLst>
              <a:gd name="adj1" fmla="val 25000"/>
              <a:gd name="adj2" fmla="val 29536"/>
              <a:gd name="adj3" fmla="val 13042"/>
              <a:gd name="adj4" fmla="val 84962"/>
            </a:avLst>
          </a:prstGeom>
          <a:solidFill>
            <a:srgbClr val="2650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C:\Users\Cory\AppData\Local\Microsoft\Windows\Temporary Internet Files\Content.IE5\8HTUHAU1\puzzl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90" y="1310996"/>
            <a:ext cx="4663148" cy="371820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64329" y="141027"/>
            <a:ext cx="8229600" cy="1143000"/>
          </a:xfrm>
        </p:spPr>
        <p:txBody>
          <a:bodyPr/>
          <a:lstStyle/>
          <a:p>
            <a:r>
              <a:rPr lang="en-US" dirty="0"/>
              <a:t>Conceptual Model Inputs</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37805" y="1940034"/>
            <a:ext cx="2943225" cy="1763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lowchart: Document 4"/>
          <p:cNvSpPr/>
          <p:nvPr/>
        </p:nvSpPr>
        <p:spPr>
          <a:xfrm>
            <a:off x="634429" y="1468618"/>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NIEM</a:t>
            </a:r>
          </a:p>
          <a:p>
            <a:pPr algn="ctr"/>
            <a:r>
              <a:rPr lang="en-US" sz="1600" dirty="0"/>
              <a:t>(General)</a:t>
            </a:r>
          </a:p>
        </p:txBody>
      </p:sp>
      <p:sp>
        <p:nvSpPr>
          <p:cNvPr id="7" name="Flowchart: Document 6"/>
          <p:cNvSpPr/>
          <p:nvPr/>
        </p:nvSpPr>
        <p:spPr>
          <a:xfrm>
            <a:off x="634429" y="2432015"/>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STIX</a:t>
            </a:r>
          </a:p>
          <a:p>
            <a:pPr algn="ctr"/>
            <a:r>
              <a:rPr lang="en-US" sz="1600" dirty="0"/>
              <a:t>(Cyber)</a:t>
            </a:r>
          </a:p>
        </p:txBody>
      </p:sp>
      <p:sp>
        <p:nvSpPr>
          <p:cNvPr id="8" name="Flowchart: Document 7"/>
          <p:cNvSpPr/>
          <p:nvPr/>
        </p:nvSpPr>
        <p:spPr>
          <a:xfrm>
            <a:off x="2070206" y="2424193"/>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OGC</a:t>
            </a:r>
          </a:p>
          <a:p>
            <a:pPr algn="ctr"/>
            <a:r>
              <a:rPr lang="en-US" sz="1600" dirty="0"/>
              <a:t>(Geo)</a:t>
            </a:r>
          </a:p>
        </p:txBody>
      </p:sp>
      <p:sp>
        <p:nvSpPr>
          <p:cNvPr id="9" name="Flowchart: Document 8"/>
          <p:cNvSpPr/>
          <p:nvPr/>
        </p:nvSpPr>
        <p:spPr>
          <a:xfrm>
            <a:off x="2070206" y="1457185"/>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KDM</a:t>
            </a:r>
          </a:p>
          <a:p>
            <a:pPr algn="ctr"/>
            <a:r>
              <a:rPr lang="en-US" sz="1600" dirty="0"/>
              <a:t>(Risk)</a:t>
            </a:r>
          </a:p>
        </p:txBody>
      </p:sp>
      <p:sp>
        <p:nvSpPr>
          <p:cNvPr id="10" name="Flowchart: Document 9"/>
          <p:cNvSpPr/>
          <p:nvPr/>
        </p:nvSpPr>
        <p:spPr>
          <a:xfrm>
            <a:off x="2070206" y="3351918"/>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SEI</a:t>
            </a:r>
            <a:r>
              <a:rPr lang="en-US" sz="1600" dirty="0"/>
              <a:t> </a:t>
            </a:r>
          </a:p>
          <a:p>
            <a:pPr algn="ctr"/>
            <a:r>
              <a:rPr lang="en-US" sz="1600" dirty="0"/>
              <a:t>(Safety)</a:t>
            </a:r>
          </a:p>
        </p:txBody>
      </p:sp>
      <p:sp>
        <p:nvSpPr>
          <p:cNvPr id="11" name="Flowchart: Document 10"/>
          <p:cNvSpPr/>
          <p:nvPr/>
        </p:nvSpPr>
        <p:spPr>
          <a:xfrm>
            <a:off x="3463755" y="2400404"/>
            <a:ext cx="1451493"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EDXL</a:t>
            </a:r>
          </a:p>
          <a:p>
            <a:pPr algn="ctr"/>
            <a:r>
              <a:rPr lang="en-US" dirty="0"/>
              <a:t>(Emergency)</a:t>
            </a:r>
          </a:p>
        </p:txBody>
      </p:sp>
      <p:sp>
        <p:nvSpPr>
          <p:cNvPr id="12" name="Flowchart: Document 11"/>
          <p:cNvSpPr/>
          <p:nvPr/>
        </p:nvSpPr>
        <p:spPr>
          <a:xfrm>
            <a:off x="634429" y="3351918"/>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FIBO (Finance)</a:t>
            </a:r>
          </a:p>
        </p:txBody>
      </p:sp>
      <p:sp>
        <p:nvSpPr>
          <p:cNvPr id="42" name="TextBox 41"/>
          <p:cNvSpPr txBox="1"/>
          <p:nvPr/>
        </p:nvSpPr>
        <p:spPr>
          <a:xfrm>
            <a:off x="6176843" y="1324352"/>
            <a:ext cx="2501006" cy="461665"/>
          </a:xfrm>
          <a:prstGeom prst="rect">
            <a:avLst/>
          </a:prstGeom>
          <a:noFill/>
        </p:spPr>
        <p:txBody>
          <a:bodyPr wrap="none" rtlCol="0">
            <a:spAutoFit/>
          </a:bodyPr>
          <a:lstStyle/>
          <a:p>
            <a:r>
              <a:rPr lang="en-US" sz="2400" dirty="0"/>
              <a:t>Conceptual Model</a:t>
            </a:r>
          </a:p>
        </p:txBody>
      </p:sp>
      <p:sp>
        <p:nvSpPr>
          <p:cNvPr id="49" name="Flowchart: Document 48"/>
          <p:cNvSpPr/>
          <p:nvPr/>
        </p:nvSpPr>
        <p:spPr>
          <a:xfrm>
            <a:off x="3463755" y="1450568"/>
            <a:ext cx="1451493"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NIST Framework</a:t>
            </a:r>
          </a:p>
        </p:txBody>
      </p:sp>
      <p:sp>
        <p:nvSpPr>
          <p:cNvPr id="50" name="Flowchart: Document 49"/>
          <p:cNvSpPr/>
          <p:nvPr/>
        </p:nvSpPr>
        <p:spPr>
          <a:xfrm>
            <a:off x="3451249" y="3300644"/>
            <a:ext cx="1451493"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 OES</a:t>
            </a:r>
          </a:p>
          <a:p>
            <a:pPr algn="ctr"/>
            <a:r>
              <a:rPr lang="en-US" dirty="0"/>
              <a:t>(Health)</a:t>
            </a:r>
          </a:p>
        </p:txBody>
      </p:sp>
      <p:sp>
        <p:nvSpPr>
          <p:cNvPr id="51" name="Flowchart: Document 50"/>
          <p:cNvSpPr/>
          <p:nvPr/>
        </p:nvSpPr>
        <p:spPr>
          <a:xfrm>
            <a:off x="634429" y="4267200"/>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ISO</a:t>
            </a:r>
          </a:p>
          <a:p>
            <a:pPr algn="ctr"/>
            <a:r>
              <a:rPr lang="en-US" dirty="0"/>
              <a:t>(Risk)</a:t>
            </a:r>
          </a:p>
        </p:txBody>
      </p:sp>
      <p:sp>
        <p:nvSpPr>
          <p:cNvPr id="52" name="Flowchart: Document 51"/>
          <p:cNvSpPr/>
          <p:nvPr/>
        </p:nvSpPr>
        <p:spPr>
          <a:xfrm>
            <a:off x="2076964" y="4267200"/>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ISO</a:t>
            </a:r>
          </a:p>
          <a:p>
            <a:pPr algn="ctr"/>
            <a:r>
              <a:rPr lang="en-US" dirty="0"/>
              <a:t>(Units)</a:t>
            </a:r>
          </a:p>
        </p:txBody>
      </p:sp>
      <p:sp>
        <p:nvSpPr>
          <p:cNvPr id="53" name="Flowchart: Document 52"/>
          <p:cNvSpPr/>
          <p:nvPr/>
        </p:nvSpPr>
        <p:spPr>
          <a:xfrm>
            <a:off x="3567395" y="4267200"/>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RMS</a:t>
            </a:r>
          </a:p>
          <a:p>
            <a:pPr algn="ctr"/>
            <a:r>
              <a:rPr lang="en-US" dirty="0"/>
              <a:t>(Custody)</a:t>
            </a:r>
          </a:p>
        </p:txBody>
      </p:sp>
      <p:sp>
        <p:nvSpPr>
          <p:cNvPr id="2" name="TextBox 1"/>
          <p:cNvSpPr txBox="1"/>
          <p:nvPr/>
        </p:nvSpPr>
        <p:spPr>
          <a:xfrm>
            <a:off x="377402" y="5383306"/>
            <a:ext cx="4804198" cy="923330"/>
          </a:xfrm>
          <a:prstGeom prst="rect">
            <a:avLst/>
          </a:prstGeom>
          <a:noFill/>
        </p:spPr>
        <p:txBody>
          <a:bodyPr wrap="square" rtlCol="0">
            <a:spAutoFit/>
          </a:bodyPr>
          <a:lstStyle/>
          <a:p>
            <a:r>
              <a:rPr lang="en-US" i="1" dirty="0"/>
              <a:t>There is still more to do to fully integrate the above and we anticipate more inputs and use cases</a:t>
            </a:r>
          </a:p>
        </p:txBody>
      </p:sp>
      <p:sp>
        <p:nvSpPr>
          <p:cNvPr id="6" name="Footer Placeholder 5"/>
          <p:cNvSpPr>
            <a:spLocks noGrp="1"/>
          </p:cNvSpPr>
          <p:nvPr>
            <p:ph type="ftr" sz="quarter" idx="12"/>
          </p:nvPr>
        </p:nvSpPr>
        <p:spPr/>
        <p:txBody>
          <a:bodyPr/>
          <a:lstStyle/>
          <a:p>
            <a:r>
              <a:rPr lang="en-US" dirty="0"/>
              <a:t>OMG Threat &amp; Risk </a:t>
            </a:r>
          </a:p>
        </p:txBody>
      </p:sp>
      <p:sp>
        <p:nvSpPr>
          <p:cNvPr id="13" name="Slide Number Placeholder 12"/>
          <p:cNvSpPr>
            <a:spLocks noGrp="1"/>
          </p:cNvSpPr>
          <p:nvPr>
            <p:ph type="sldNum" sz="quarter" idx="11"/>
          </p:nvPr>
        </p:nvSpPr>
        <p:spPr/>
        <p:txBody>
          <a:bodyPr/>
          <a:lstStyle/>
          <a:p>
            <a:fld id="{C5349D12-3EF0-44B0-8484-0F10BE0E01DA}" type="slidenum">
              <a:rPr lang="en-US" smtClean="0"/>
              <a:t>7</a:t>
            </a:fld>
            <a:endParaRPr lang="en-US"/>
          </a:p>
        </p:txBody>
      </p:sp>
      <p:sp>
        <p:nvSpPr>
          <p:cNvPr id="14" name="Date Placeholder 13"/>
          <p:cNvSpPr>
            <a:spLocks noGrp="1"/>
          </p:cNvSpPr>
          <p:nvPr>
            <p:ph type="dt" sz="half" idx="10"/>
          </p:nvPr>
        </p:nvSpPr>
        <p:spPr/>
        <p:txBody>
          <a:bodyPr/>
          <a:lstStyle/>
          <a:p>
            <a:r>
              <a:rPr lang="en-US" dirty="0"/>
              <a:t>January 2017</a:t>
            </a:r>
          </a:p>
        </p:txBody>
      </p:sp>
    </p:spTree>
    <p:extLst>
      <p:ext uri="{BB962C8B-B14F-4D97-AF65-F5344CB8AC3E}">
        <p14:creationId xmlns:p14="http://schemas.microsoft.com/office/powerpoint/2010/main" val="4226472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lowchart: Alternate Process 16"/>
          <p:cNvSpPr/>
          <p:nvPr/>
        </p:nvSpPr>
        <p:spPr>
          <a:xfrm>
            <a:off x="3352800" y="1524000"/>
            <a:ext cx="1698231" cy="382681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Mappings</a:t>
            </a:r>
          </a:p>
        </p:txBody>
      </p:sp>
      <p:sp>
        <p:nvSpPr>
          <p:cNvPr id="2" name="Date Placeholder 1"/>
          <p:cNvSpPr>
            <a:spLocks noGrp="1"/>
          </p:cNvSpPr>
          <p:nvPr>
            <p:ph type="dt" sz="half" idx="10"/>
          </p:nvPr>
        </p:nvSpPr>
        <p:spPr/>
        <p:txBody>
          <a:bodyPr/>
          <a:lstStyle/>
          <a:p>
            <a:r>
              <a:rPr lang="en-US" dirty="0"/>
              <a:t>January 2017</a:t>
            </a:r>
          </a:p>
        </p:txBody>
      </p:sp>
      <p:sp>
        <p:nvSpPr>
          <p:cNvPr id="3" name="Slide Number Placeholder 2"/>
          <p:cNvSpPr>
            <a:spLocks noGrp="1"/>
          </p:cNvSpPr>
          <p:nvPr>
            <p:ph type="sldNum" sz="quarter" idx="11"/>
          </p:nvPr>
        </p:nvSpPr>
        <p:spPr/>
        <p:txBody>
          <a:bodyPr/>
          <a:lstStyle/>
          <a:p>
            <a:fld id="{C5349D12-3EF0-44B0-8484-0F10BE0E01DA}" type="slidenum">
              <a:rPr lang="en-US" smtClean="0"/>
              <a:t>8</a:t>
            </a:fld>
            <a:endParaRPr lang="en-US"/>
          </a:p>
        </p:txBody>
      </p:sp>
      <p:sp>
        <p:nvSpPr>
          <p:cNvPr id="4" name="Footer Placeholder 3"/>
          <p:cNvSpPr>
            <a:spLocks noGrp="1"/>
          </p:cNvSpPr>
          <p:nvPr>
            <p:ph type="ftr" sz="quarter" idx="12"/>
          </p:nvPr>
        </p:nvSpPr>
        <p:spPr/>
        <p:txBody>
          <a:bodyPr/>
          <a:lstStyle/>
          <a:p>
            <a:r>
              <a:rPr lang="en-US" dirty="0"/>
              <a:t>OMG Threat &amp; Risk </a:t>
            </a:r>
          </a:p>
        </p:txBody>
      </p:sp>
      <p:sp>
        <p:nvSpPr>
          <p:cNvPr id="5" name="Title 4"/>
          <p:cNvSpPr>
            <a:spLocks noGrp="1"/>
          </p:cNvSpPr>
          <p:nvPr>
            <p:ph type="title"/>
          </p:nvPr>
        </p:nvSpPr>
        <p:spPr/>
        <p:txBody>
          <a:bodyPr>
            <a:normAutofit fontScale="90000"/>
          </a:bodyPr>
          <a:lstStyle/>
          <a:p>
            <a:r>
              <a:rPr lang="en-US" dirty="0"/>
              <a:t>Models to Capabilities</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858" y="2734717"/>
            <a:ext cx="2943225" cy="1763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79896" y="2119035"/>
            <a:ext cx="2501006" cy="461665"/>
          </a:xfrm>
          <a:prstGeom prst="rect">
            <a:avLst/>
          </a:prstGeom>
          <a:noFill/>
        </p:spPr>
        <p:txBody>
          <a:bodyPr wrap="none" rtlCol="0">
            <a:spAutoFit/>
          </a:bodyPr>
          <a:lstStyle/>
          <a:p>
            <a:r>
              <a:rPr lang="en-US" sz="2400" dirty="0"/>
              <a:t>Conceptual Model</a:t>
            </a:r>
          </a:p>
        </p:txBody>
      </p:sp>
      <p:sp>
        <p:nvSpPr>
          <p:cNvPr id="8" name="Arrow: Right 7"/>
          <p:cNvSpPr/>
          <p:nvPr/>
        </p:nvSpPr>
        <p:spPr>
          <a:xfrm>
            <a:off x="3555269" y="3086340"/>
            <a:ext cx="1371600" cy="3810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Document 8"/>
          <p:cNvSpPr/>
          <p:nvPr/>
        </p:nvSpPr>
        <p:spPr>
          <a:xfrm>
            <a:off x="5182496" y="2028921"/>
            <a:ext cx="1828800" cy="703659"/>
          </a:xfrm>
          <a:prstGeom prst="flowChartDocumen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Vocabularies</a:t>
            </a:r>
          </a:p>
        </p:txBody>
      </p:sp>
      <p:sp>
        <p:nvSpPr>
          <p:cNvPr id="10" name="Flowchart: Document 9"/>
          <p:cNvSpPr/>
          <p:nvPr/>
        </p:nvSpPr>
        <p:spPr>
          <a:xfrm>
            <a:off x="5160084" y="2976658"/>
            <a:ext cx="1828800" cy="703659"/>
          </a:xfrm>
          <a:prstGeom prst="flowChartDocumen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Ontologies</a:t>
            </a:r>
          </a:p>
        </p:txBody>
      </p:sp>
      <p:sp>
        <p:nvSpPr>
          <p:cNvPr id="11" name="Flowchart: Document 10"/>
          <p:cNvSpPr/>
          <p:nvPr/>
        </p:nvSpPr>
        <p:spPr>
          <a:xfrm>
            <a:off x="5155602" y="3819026"/>
            <a:ext cx="1828800" cy="703659"/>
          </a:xfrm>
          <a:prstGeom prst="flowChartDocumen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Data Schema</a:t>
            </a:r>
          </a:p>
        </p:txBody>
      </p:sp>
      <p:sp>
        <p:nvSpPr>
          <p:cNvPr id="12" name="Arrow: Right 11"/>
          <p:cNvSpPr/>
          <p:nvPr/>
        </p:nvSpPr>
        <p:spPr>
          <a:xfrm rot="20438750">
            <a:off x="3492215" y="2464724"/>
            <a:ext cx="1371600" cy="3810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p:cNvSpPr/>
          <p:nvPr/>
        </p:nvSpPr>
        <p:spPr>
          <a:xfrm rot="1154649">
            <a:off x="3443920" y="4426547"/>
            <a:ext cx="1371600" cy="3810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Multidocument 13"/>
          <p:cNvSpPr/>
          <p:nvPr/>
        </p:nvSpPr>
        <p:spPr>
          <a:xfrm>
            <a:off x="7011296" y="3925438"/>
            <a:ext cx="1752600" cy="1169894"/>
          </a:xfrm>
          <a:prstGeom prst="flowChartMultidocumen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STIX, NIEM, EDXL, Others</a:t>
            </a:r>
          </a:p>
        </p:txBody>
      </p:sp>
      <p:sp>
        <p:nvSpPr>
          <p:cNvPr id="15" name="Flowchart: Document 14"/>
          <p:cNvSpPr/>
          <p:nvPr/>
        </p:nvSpPr>
        <p:spPr>
          <a:xfrm>
            <a:off x="5133190" y="4645021"/>
            <a:ext cx="1828800" cy="703659"/>
          </a:xfrm>
          <a:prstGeom prst="flowChartDocumen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Data Transformations</a:t>
            </a:r>
          </a:p>
        </p:txBody>
      </p:sp>
      <p:sp>
        <p:nvSpPr>
          <p:cNvPr id="16" name="Arrow: Right 15"/>
          <p:cNvSpPr/>
          <p:nvPr/>
        </p:nvSpPr>
        <p:spPr>
          <a:xfrm>
            <a:off x="3517861" y="3848281"/>
            <a:ext cx="1371600" cy="3810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70355" y="5691356"/>
            <a:ext cx="8458200" cy="646331"/>
          </a:xfrm>
          <a:prstGeom prst="rect">
            <a:avLst/>
          </a:prstGeom>
          <a:noFill/>
        </p:spPr>
        <p:txBody>
          <a:bodyPr wrap="square" rtlCol="0">
            <a:spAutoFit/>
          </a:bodyPr>
          <a:lstStyle/>
          <a:p>
            <a:pPr algn="ctr"/>
            <a:r>
              <a:rPr lang="en-US" dirty="0"/>
              <a:t>Products and services implementing the standard provide the capacities for information sharing, federation and analytics based on mappings to data-focused technologies</a:t>
            </a:r>
          </a:p>
        </p:txBody>
      </p:sp>
    </p:spTree>
    <p:extLst>
      <p:ext uri="{BB962C8B-B14F-4D97-AF65-F5344CB8AC3E}">
        <p14:creationId xmlns:p14="http://schemas.microsoft.com/office/powerpoint/2010/main" val="3173334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46133" y="5844477"/>
            <a:ext cx="8101231" cy="44553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Vendors &amp; Service Providers</a:t>
            </a:r>
          </a:p>
        </p:txBody>
      </p:sp>
      <p:pic>
        <p:nvPicPr>
          <p:cNvPr id="33" name="Picture 4" descr="C:\Users\Cory\AppData\Local\Microsoft\Windows\Temporary Internet Files\Content.IE5\ER8PH0AL\MP900202201[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3803" y="3830656"/>
            <a:ext cx="1193514" cy="803447"/>
          </a:xfrm>
          <a:prstGeom prst="rect">
            <a:avLst/>
          </a:prstGeom>
          <a:noFill/>
          <a:extLst>
            <a:ext uri="{909E8E84-426E-40DD-AFC4-6F175D3DCCD1}">
              <a14:hiddenFill xmlns:a14="http://schemas.microsoft.com/office/drawing/2010/main">
                <a:solidFill>
                  <a:srgbClr val="FFFFFF"/>
                </a:solidFill>
              </a14:hiddenFill>
            </a:ext>
          </a:extLst>
        </p:spPr>
      </p:pic>
      <p:sp>
        <p:nvSpPr>
          <p:cNvPr id="7" name="Pentagon 6"/>
          <p:cNvSpPr/>
          <p:nvPr/>
        </p:nvSpPr>
        <p:spPr>
          <a:xfrm>
            <a:off x="327033" y="5048496"/>
            <a:ext cx="8534400" cy="838200"/>
          </a:xfrm>
          <a:prstGeom prst="homePlat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 name="Title 3"/>
          <p:cNvSpPr>
            <a:spLocks noGrp="1"/>
          </p:cNvSpPr>
          <p:nvPr>
            <p:ph type="title"/>
          </p:nvPr>
        </p:nvSpPr>
        <p:spPr>
          <a:xfrm>
            <a:off x="352426" y="228600"/>
            <a:ext cx="7680960" cy="774792"/>
          </a:xfrm>
        </p:spPr>
        <p:txBody>
          <a:bodyPr>
            <a:normAutofit/>
          </a:bodyPr>
          <a:lstStyle/>
          <a:p>
            <a:r>
              <a:rPr lang="en-US" dirty="0"/>
              <a:t>Stakeholder roles in our community</a:t>
            </a:r>
          </a:p>
        </p:txBody>
      </p:sp>
      <p:pic>
        <p:nvPicPr>
          <p:cNvPr id="1026" name="Picture 2" descr="C:\Users\Cory\AppData\Local\Microsoft\Windows\Temporary Internet Files\Content.IE5\M23DN4D3\cyber_security[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1296" y="1558344"/>
            <a:ext cx="1613959" cy="161395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Cory\AppData\Local\Microsoft\Windows\Temporary Internet Files\Content.IE5\636D9IYS\Cyber_Security[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9881" y="3576642"/>
            <a:ext cx="1748631" cy="1311473"/>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Cory\AppData\Local\Microsoft\Windows\Temporary Internet Files\Content.IE5\636D9IYS\threat[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8151" y="1784783"/>
            <a:ext cx="1030129" cy="147161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Cory\AppData\Local\Microsoft\Windows\Temporary Internet Files\Content.IE5\B0O4UG11\MC900384060[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5394" y="3240197"/>
            <a:ext cx="1182707" cy="106546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C:\Users\Cory\AppData\Local\Microsoft\Windows\Temporary Internet Files\Content.IE5\WZDPHL4N\MP900422425[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02554" y="1003392"/>
            <a:ext cx="1025576" cy="156278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1" descr="C:\Users\Cory\AppData\Local\Microsoft\Windows\Temporary Internet Files\Content.IE5\I43GK64V\MC900083069[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02554" y="2455717"/>
            <a:ext cx="1054817" cy="9595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3" descr="C:\Users\Cory\AppData\Local\Microsoft\Windows\Temporary Internet Files\Content.IE5\8HTUHAU1\4808301740_f518be9399_z[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97901" y="3412900"/>
            <a:ext cx="1368542" cy="93018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Users\Cory\AppData\Local\Microsoft\Windows\Temporary Internet Files\Content.IE5\2E2TCEXO\nri1154-f1[1].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75698" y="1185645"/>
            <a:ext cx="1284214" cy="138053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7" descr="C:\Users\Cory\AppData\Local\Microsoft\Windows\Temporary Internet Files\Content.IE5\WZDPHL4N\MP900409629[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67664" y="2064770"/>
            <a:ext cx="781705" cy="117542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8" descr="data:image/jpeg;base64,/9j/4AAQSkZJRgABAQAAAQABAAD/2wCEAAkGBxQSEhUTExQWFhUWGB8aGBgYGB0eIBwdIRgcIBwgIB4aIighHyAlHh8bIjIjJSkrMC4uHCIzODMsNygtLisBCgoKDg0OGhAQGzQkICYsNC8sLCw0OCwsLCwsLCwsLCwsLCw0LCwsNCwvNCwsLCwsLCwsLCwsLCwsLCwsLCwsLP/AABEIALcBEwMBIgACEQEDEQH/xAAcAAABBQEBAQAAAAAAAAAAAAAEAAIDBQYHAQj/xABBEAACAgAFAwIEBQIDBwMDBQABAgMRAAQSITEFE0EiUQYyYXEUI0KBkQehM1JiFRYkcsHR4YKx8FNj8TRDkqLC/8QAGAEAAwEBAAAAAAAAAAAAAAAAAAECAwT/xAAqEQACAgICAAUEAgMBAAAAAAAAAQIRITESQQMiUWHwE3GBoVKxMsHxkf/aAAwDAQACEQMRAD8A45nVbkyKwUgCjubWwa+2xJ38YkywJAJm0iuBZPzVVbff7YjzMsjCig9dOKH6VUqKPtQN/UYJihnpVCrQAA9S7WwYWb2OojY++NVsh6B44m1aBKo1Egm9tvJP1/64cZGRQEmJ1ABh7WorffxttVcYdls/NFIJABqhYt6gDRY0bvnfHssExFaAujSTuLNICDRO50b+n74EAlygsFZvFAmxvRsc7DYi/rxiNoAxJM1k7bjlvbngDz/bDznJEIUIqk0yijyy7EWTyD5xGcw4v0Ls/sdm3+v3+mL8hPmHQhmQAy0DfpJJ21b/AN968849lDaQe8Dp3TwaAG9+COAD7bYeO8kakxjSuoAnmtfq2ButW119LxGk7sAqxj1AqtA3XkD34wsVnYZsiXL0+hpKVfVqFkDYGwNt+P4w/wDCAC1lGq6I42ba7vf6j2wxC5YMEvuegADY0ACBXnj+cSrm5GDKqjYAtQ4VDf8AAOEuNFOx2YdwDctstjSPYNpJv3v96xF2ga1ynSOaGojbagSL9uRgjMZeY3qRRquzYH69RHOxsjbnHkvePzKnqq7KjgAC9xp2rY1iq9mTZF2iGC93YuYyQTQAIF/8u9/zhQxmUkPKfSQik78kgedl9zv9sePNMXN3qR2kI22axqP8gbYLigzMRJAUEuD8yn8xSaGx+YE/L/bEpW8Ibddg+VyuwPeChquibB1kLY28jVfiwcNzkbWCZNTbKfpe439v+uCEzU6KE0owqx8pI0s0nINggkkg+MCnNO+4UbMGNDzwP/xgxVdhmx+ZhLkkyq1ITZ2+U8Ae/ke+BDmnIILMQedzv98S592umCgjwpvk2bon+MSxdDzLDUuXmYHyInI/sMRJ5wVFYAWcnknHl4dLEykqwKsOQRRH3BwzEFE/4t6rW1WTyeTz/OJ3Hdk3kJGmyzCiKFkVfP774BwsVYqDZoyjMRICQwNgnexYP7efriYwawzma206pBXjagN/UbI28VgOfNM5JaiTVmgPlFDj6YtvwmYj1KYQNSaWJPgadrugw9O3O+NI0yHaRXvlAGKmRSA1EjcHYmx7+2PY4FLN+YQoXUTW542q6v8AfxjwZiQuzVvZZhXGxB2/fBEkE8Z3TTqBiI2raiyHfYjYkHfBS6QWyPqGWCsQZS5HnxV1zd39KxA8ZAk/MBpgCLPq+b1D3Arz/mGDMy2YcamAPc0qSCt7nUgIBtbqxYHGAjI76xVljqbb2sn7Dc4UqvCHG6yEfh6QES+pgA60QArHbe/VwCRW1DnD48pQoSiySaF1StQJ3G/JAr/3w945wEBi50gGrJ07gEXsa8bGsOTPyvREa/qFgHgtrYc1QvnwPOKSjeUS26IqJahKSrKSSbGwB2q+dvfzidYTe0x2VStkg0xG3O1XuBiBGk10FClUIqxQQ3e5PB1c35wUTOTvV0iVa2FStG13QobnFrPRDdHseVUn0ua0sfUOSORseDgrIpa2ZGDerTXjSoO5uxfArCWCZaJCi0OmiptWFkrub23xLkVlKhUCmyaFjVuNLEC+NqusWlkzbJ0QgCpPAPJ8i8LHqpPQpSRQoiiKrbcc7YWLokyLvWiwRSkb+bLEEfTcf3wYucSyRGQNQNWTRFbX9aP84kz+aFipdY/Mo1wpQBRvx5FeP3wP06YKN30jexV3dAffzzxjmTp1Z1POaIJ5PU5K0X3rfa2vzzgpM2ANJVwwGwBPPbCG/bi9vtxj2HMKCoaQ1SgkLfEuo880N9/th34galqTcRsNVeSzUL54I38XXjCX3D8AEr2VYKQAAPO5A338fbHs0wOugRqbUN7rnY+535xY5nMqTYk9NrsARuDudP28+cC52RT3QrWDLaiqser1fTxt9cElT2NO+gifqCGMgxsCVZV9RqmlD3ud6HpqqN3zgOCcKYyQ3pJJo1Y+ntg+LMDWhMwrerBIUGOqrxZ2offD4M6w06Jgvy6fVRX0qGrf03v/AM2+Kq3sm6WipSUAIKPpYsd/Hp49jsd/th2WmCsxIJBVhsa3KkA/YE/vizyuYUCSnQAyMT6a1Loatr3F/p8HfEnS80mlQZFU6kLWn6Ar6hdjUPl9Pnb2xKXuNv2B85n4XLaVdAXLgXqq69O7b8fNz9MR5rOxsW9LjUQTZutl23O/B3PvhkcwLQWw9K0fT8vrer99qN/X6YdmJrD6pAzGNbPzFiHG2r3C+fpWK5uti4qyKOe3lcRkhgxqz6bN2T9MGP1CM0e3JpEhfn9RN6bvivPOGx5r/LLppF1bEXUdFfrvth3fj/DKvd37bAx6P196xv59G+rx8uEnx0wavoDOaTUCA3kkE1uVraj/AHxcfBXRBOzyS61giW3ZOSQy0q7jc+d9hvzV1bP3GkVW1NIy6RW7m/7bnHVcx0+fJZYRHtvI5PcAqtTIr0dx+mOM2D+k+9YFbldlLRkM3lpUnjAzaqO80aINQVKdAuw2pi13/pu74H+MyssgkSRWTtF01WGpZmjIqyL1KWG423oY861mczGY5pAq6ZTLGfSfzG0SesAmjQQhSBscCTpmpgQsFBEEOkD1HVN3dgxLM5d72ugwGwwUreAsuchqlRI828Eq/liPUrM/5kXcVTKGV0RRzRIDGqOPR8G5bOQrNkphG7AkwTG6o1QcbjzQYG+bxW/7VzOXBDZdAUVWD0SFAiGXDWG0tdEe2st7UAIupzwBIdGlwgVSQwYo7rMoq69RIN1wRheXTDPRXdV6XNlpDFPG0bjej5B4II2YH3BIwHjs+Rzw6hlmg6lCqiIELKGQSJopHZQTqpWADUCp84538YfB0/T3/Mp4mP5cy/K21gH/ACtXKn9rG+IlGik7M5gzL5vbS9katV73e1+fNc4DwsKMmngGrCRMNTmj6g1b8XxfvgnN9QVjfrNyM51Mf1ACuT7fNyf2wD3Tp07Vd8Dmq5/6YkizrrIJQfWG1XQ5u+OP2xSk0LiTvmYzppW5TUL29Io1vyedxteBVcBid6N/3BrD4M2UFDbckHyDpI5waM1qjZS4rRekg/PqXcb7tV+r2vD3mxaxRJmOpoSCpkFyByL4pQNiTufriDpmcRAwbX6ldfSarUmkbeRfI8jEeVYflfJtJvqHi1+b3X/zgudR2z6o9OhjQ/z94iq51aaI8aaxSfYmloiGbQs9hqaMIDZsEaN6vcHSdr2v6YJXOoH103FVfj3u7v6Yr55Pzb9PK8AVwPA2wYZxU4td3BFDn1NuvsP+4xUZNWRKKaDI8/GAtK3oUgfW002d9t96GCOn5xE0k6tQBFDbYm7u7v6fTHnTs0AAe4g9a6xpAtO353GoXtp998V2UzFJILAsDY8n1DjGjdGfEuY+qooCgMQABeoi/wBgdsLAE84sbp8q8Af5R7eRxhYvk/Uz4FRmIfQ7BVFSlbB+h2r225xPHlvTG3bBLIDzdjuupJHjZa+lX5wyHKR+jV3PWo4FUxZh5B1AafHO/th2VyCMoYuw1aRshoFnZTvvYAW9ubrxjkpnZfRJk4gR6URjR2u9u4ATVe3nwN8M6pDSX21X1UpB5XTv/wAwv9X7YGyuVDPpJb5guyk8tR2548YfmcsgGpdYtNYBH/3CvNCxtzXO2Ku46FXm2WWSykbJqMS1R1EScVl9Sne6t9/qfTiCDLgqAIlOpVLG/lGkkmz8tnz+2AuwO6saswV9AJK0fUATsDvRO3vhwyoGu2b0uVIAO4AY8+DY4PvgTt6E1jZHn4wO2dIW4wdiTe5F78E1xg7NZMCMkRV85LauKcADnahtR3POIJ8pGEJUvYXWLG1awtcc2fm2G1cnEUEAOgGQgPeoUTRHG173hVTaHdqw6LKI8zp26HcQAB/lBaiLY73fJ4wyHKDVZi//AGTIEvawxANXdfS7w5+mIApE/q1RhvSdtcesEefT8pvzuNsAZcszM5kYOqlg1myR9eR98Gug/JZvkwrFezelS3JO41bbNuONudsQ5vLAJfar8sPqs7HWB5PHIrne/GB7I01M3yGTYnZt9uedufrh3VIgnpWVn9RDg3RYfqHuDfJ3xUpJrQkneyTLw7E9oNSArzuaF/8ANzwMT5rJgFvyhpDqBTbbsbW/PttxitKUTTn0oGHPJAsfTn+2JWyw2UyGjF3Bsfm0k6a++2rA5KqoKzs0PwH0cS5p2KEpl3V2IJ2pzpXbks2lR9L54Or+K+oO7amyzoEbU3zDfthE/SNN/NRuycRf0zZYci8rWNc1kjnShiP78PX1rEWZ+IcurRXOw7evhCR6ilEDRvVNdm7X08714VVd0ORkPijqKP6AkiPqDOGJpaijQAAmz8t2QDuBVDE+T69l1kjlKzXHJqChvmBSFT6tQKsDGx2BuwNqw+Lqcf43KO09iONVklZWYWNV7EWw3Av/ALYOy/Uj2dKZuNX7UIg9TKYiERZdLagIjd6v8+5xMH5rsJLBn811GLR24+4VGXEQJ2tvxImJK6jS8irO4B+1fnZw7qQGoJGps7+mNVbc3tYNewr7YtPiLMo4IR0YfiswRpTSdDdrSxsn0tRocij77XWV6kojirMRLpXLCUAaSUX8QXUjUO5VoGUfMSvtvC3V4H1YDnPiCOVZAkcvcZJUA1sRUmYMuokGzS+krVE+om8anof9Q4njfLz5YNEb9DMGVlKoAGtbtStgiqLeKxU9I6qqR5dRmY0YRw6qGkqi5mdpFJuiQChK/qDAVsTih+GsxGGmMuYMKuFBCpqLXPGTtVUqgtz488Fp6BosPjf4R/Dhczl1k/DS8LIpDxMeFawLUjdX80R4s5AoRyCMdA/3kTKNL2cw0rMkrm60M8kgpSFX1EKA+rUADxXGGy/1MzcUUcUUyOpjtw0Q9DlmsAsLNDSb33xMkloabMBhY6c7Q9UmmuCBlQhYWguKZxrAJq2WgoYjuR+wBHGK7qH9McwBqhDn/Q6mxtx3FuP93Mf0BwqwOzBYWC+pdMmy76J4nib2dSt/UXyPqNsCYkZ7iSLTvqvg1Xv4v6YiwsNOhFrmcnHtoD13QlnyKBv7/TD+ygo9tqLFBufDVfPP04xVCQ1Vmgb/AH98HJmHb1d31bA3tQJ5v++NYyV6IcX6kwgUdr0t6pGVt+QGUCvY0Tf7Y9yoQF9SlgCABZHLVuRvdYFEbdwRat1cqDewOqrB+pA3wTEGjBZZaf8AUPpqrng74qP2JkvcNgykZG4kuyNiPDEDx7YWKydmjZk1fKSNjtz4wsJyyJRJsxDNGAC6kKGQcGtBtgLHILmiPc0cNZZo6QOPSCKH6dFuRuOQWJBHk7HDeo5gk7whKLhtv1MBf0AHIXxeFNIZGtIK2ZiAP8y1YoClFWB98TgvIPlgwt1fSw3G5sld7BHkc74nky8pZ11q2lVBo7FSy0B9NRBxAgZV0mM2QaNeCN9vtvfjE0zup1tEFDqoG23p0n++nf7nAqWxijikaQMHBZFDh9/SqDncX6a9vGHZxZoy5dh/iHVuN2Kkk1zRBP8AOGDNKrn8qlKldLGyL8gkbHyDWPOpylme4hHZDaQCNIqq+3198J1tBnsNfLzsChdADQbYCiSCqEhbAujQ9Ni8CZWKW0plXTq0kkbb0f5O2JhnkHzQH1aWO4G43FenZD5G9++I8rIFDGSIldxtYptQI3qhXFe2L8reycpaJozmZFFV6GG21lo0ofU6E/tgdcrLHrqiDG2ogqRo1BW/vth8E+kEmJrDtRFgWwoqft/O+GTZpAWUI3yFfUaIJa7ofxWJdVY82QrHJqRQN2Wl4+U3/wCecG9QTMStTgMSwYkV6jJw1jm65G22BIJ9LRuVbSo0nfnm6P78YMTPojahG7INAGpiNlNkGtt/YHbCVVTY8+gOcvLudS7pV2PUq1sP/wCP9sO/OZVex/hhFFC9BYpsK97F84Yc1HVaG9IIXfkm92/nx7Y039N+iHOZuCNV06PzHd/lMccoc0K3YkhfajhviGTc5lY8llkygdDoAAJA9T9mZmPr4HdPnayvtjCtAWzEumKJ2qAMKVgB2wJzWkr816mUek7rjc/F2SR5DqiBQyInLC1YrfDC25o8b73jB/G8MaIBGmipZIubsRrHRPs1tRA24xq1xSYnnAs7kVGnVBELXNaOVuNMsrROKA176irm9ZsHi8VvS8nHJPkkMY0ygBx3CNZ7rqSTfpJoCh7fXFjF8O5csyVmeZWVtO+mN9OkgKRZF29gKaFHEGZ6JAIi6GdW7QnWwCFH5XpNKNW7n8wFRsNt8TJPLr5aEukGx9FiaUI2XCErliyGRhpLyAOPU1jUDVMbH0wxekIYA7ZPQTHOzkNIO2UiDR7O502d6ay3C4rJOkoepfhWlkKGYR9zQS5F0DpO9/Tx9cTxZOIoxkfMtpjSSUA1r1LagEqdOmx6m1A+K2wo5tUN47PP9nRjLrIYOEjbua29RaUhlO+n5dqABFXgnq/S0jhl05eNQiue7rYkSDONGEu9N9sfJVkeu8DT9IiQSeqdkjzDpprTaLGzLuVIDmqNrsN69gYenK+YMK93QUZ1XTbX2C6CgN96XUBuN6GJ4tK6HeQoZfTmswI4o2KA6E+dVJZBYDA6wAx+YbCz4xJmIID2/wApb70/cVH302giH+ldRKg7A746T8Pf07ymX6bLnppEkMmVLK7DUseqPlVrdtRrcH2xzKWfNQvLIyqHjMcch0rSGNl0KK25iA25AOGmn0Kn6hOVaGORBGdIpzI3ce6iU2V0MlGTSwAN/pxq+jfFwheQPMwWodBMsjUZF1EMJXkUaeCVHP8AbIZKfMu6yJBH22ieMKWKx9stUnrdww9b1qL2S1eaxDnxm8y8ncjoySktYCKrRLpK2xAVUVgPUdrG+Hi8IPyd8hz8U0ZSWiNILo7d1Da3XrDKRxuNt8ZH4s/pXBmFMmRUQzAAmKz23JFkLq3Q77fp+ijfGGPWs9BE1xRhVWpQSCWUMqKxUPq0hlADLSk7b4uPhj4wz1rI5GiQu5kNADQRrJA4A1AceQBhyjF4Em9nOM/kpIJGilRkkQ0ysKIP2wPj6B630zK9YRkm0x5mPSqTrzbKWQMKBZCBdEAjeq3GOJfEfw/PkZjDmE0typG6uvhlPkH+R5o7YxlFx2aJ2VePVaseYWJGFKzM7SBbptZAGw3v+MSPmtSEdsDYKWHtdj7HxeBIpCpsGj/3FH+2JYpAI3WzZK0PBq7xcZEtDs5MWdmI0ljekeLwse5mYM12x2G5+wwsU0vUS+xP1LNo4OkyEmQsNVVp0gD/ANVg/tWCY87FojGuQFQha1BFrJIaX/0stX51X4wLniuk0Y/8U/LzWlf30+31vBeekGr1dogiULVbLp9B2Hv8t784Fd3YsVQEMwoawzG9R22ILJVfzsfph/Uc0rKArMxJDEHavQFr6nbn2x7kwNKGl2J1E+TY0g46d8NfCnS/wEOcz8xQygq1kaSySMKXQNWqgLFm8OV1b7BVeDkubkDNYJOw3POygHEuXzPpdWZv8PSoHBPcDUfp8x+9Y6zmupfDCKyLFJKXGkuEkJW9tQMhFEc7DxjlXUMkcrmXicBjFIVN3TBW5/5WG/2OM7zZdYIs9mdZQgk6Y1XcAUVHArwPBxY5vqCONRkLEawFKgE6pS4Y7V5vc3e3GK+YqUYhV/xNiDvVHavbFmmXsxqY46JbQTS6h275r1AHcE3vti4t5oiVE8ueTuCTvA+pydrssbDVVb877jAJzijMZdxJ/h9vU4Xgq2592r384KXJfl+mFWY6SpHqJUoNVAfNRu/bAuUgUh/y9Q1OLvgBCRXtR3vzjSfJ0RDirHx5hQYm7orUljTZXS9sSv05+uPc9mFKEiYEEEBNNG++WuvHp3v61hZfJqSmmKywQEE82jW30s0fpiFMovcywMZqRAxF/N6nF/S64xD5UUqB0nC5guHIGskOB4s719R4xoPhr4m/BOJAwcPGI3jqjp0kNvWxBpgRd1vil6hAAARHpLRKx34JciwL2vYUcFdOyiOyjtAglA3qHHaJJsn02d7/AGwkmNtbL6T4rSZXbuvE4WSkIOlr0EAODdk3sV4Wr3wDmumnMyFDnFdIXEaszsw09uRi6gkgLUVaQeSo9sUMafk/4Yqidfm7G1+NvGNz/TvoPe6hmssjdkCFmGr1BfVGu4PPpkdb5pjvvgelZSdsosomZ7jxDNqFpH1tZDd4qyjgsNRcFl4u7vDZTnHSOMzIVzAkUAaRpEZAZLVbVT21IRTRobY3U3wIy5t0V4HH4aKQdxWRQEKRxDbU4NqLBu739sYvqXRs9l5VjkyqB8uHJrSQ2tibJDeo7+lRvQG2H7CcWmU+amnDxZ5pAZJXZ1YVYZGFkrVDeiBi0ihzKxi5oVCrGEBQMZNUOtUJ7Z1BUNVIaHA4xTOsrrl4OzTbmOkIaQOwo7/MLFAj64vAZ4lcyZNGMYSmsUuiERk0Ce4CuljRoEk7XsvD3kJXRMOmZtmps3FUmYIJaypzBDoQRoNAgMtkaa+mDvgHpUzH/aTxCVVmjRQUJJPdjDFQPSqqp02RW9DgkBHq0g1SfgVURMJaNCpGDPqKkWyU16PArcY6d/RTJE5PVMf+HRtUYatOtZNTODzQdVIvhlJ9rcl6CQd/WOePL9NXKRIFErLGoGyoiEOTXHKqP/V5xwrrPUkc5jTdyzB1N3Sgykht929ab78HfffpP9ZevK+d7SzRVHlZVorq3kQGgQdmYaa9q3sHGC+EZhoaPVEGM8TL3Fs7RZjzY9OooN9tTIdq3lOlVlMi6f1TLjLiGTvjUhVyu4F5iOQ0pcA2iAePVR3oHDT1mJjMW7w7zTGw113GjIsahr2VgbO+x3qsXMGfVp/zny+vuZUSO9G2UOzkkHcBgFc3Xy/TFJ1p6nyxZ4mkVE7rCnGruMfWVJVyF03W1UMPKQtk/WOtQSRyCPva3VUAc7BVkLAlu4SxIr0laBuieSH0/qcSRdt0c6kdWYNxqeNgVU7cJRuvmvwMWWfzv5EoE0RjKMuhQPVJ+MLghC9g9vfuaa0ejnfAfUeoh3zrCRSJStUpGv8AMB9P+UCiaxT/AMrv5sS1okj+JAGkdYaLzrICH+RQkiqgtT/m1XwSg9PtvOg9dj6tE2RzsDhEA7c1FmiJXZi4UAE+dgCK2xzdc2oyDw9z1NmUft6fCxONWr7sBWL/ADHVYTmDOM0SI5naypDuGVEDKNPlV31Efzgg+WJPASxlIoPiv4bm6fmGgmH1Rxw6+GH8VXggjFNjt2Yly3V8p+HeVHmQlo5hqAVjwPUqnS3DbVwRwMcYz2TeGR4pVKOjFWU8gjGU48WWnZBgnIyqCdShrBq/DUa4538YFx6MSnTsGrLuTKLe6AGhY1VvQvbxv48YWKUm8LHSvHj/ABXz8GL8KX8vn/pPNGAvBDB2BN7UAKFe4N/zi1yvS0IjJWRu4EG21FzJZHvWjYHnf2xW5jL1ppw1prP0J5X/AJsF5ZJAAFmrUqgDUfOohfpW/wBr+uMorOjR62RQ5RdIZg++kbD/ADFwT/8A12HnfGq6VKMx0rOZIBtWXcZuG/IWkn+wCsGr3v64x0MrhSQ9DZav3s8ew33+uL34W6ocrnVllYPHG3bmHIaJ7R62tvSSf2GG2nHQd7MxjS/Eyd7L5XOiiWT8PN79yEAKT/zQmM/cNiv+Kukfg83Nlr1CNyFb/Mp3Q/upB/fB/wALETQZvJn5nj70PJ/NhDMQB7tEZR99PPGMSzOxiyAeLxZZzIJGv69VFrKkChKY6oj6Xqur9POK+FLI3C/U8e/jB7SzPcJYHYsb08C5CNVXV22m6vxeNI60S9j8plQ0rRh3VVkIB07hfVZocHYCvr9MRnKoGb1OE0BqrcgsAB7ebvg1glcnPE5kLAHV6jf6iAaPvYf7bnDpBOzq2lGLARaNq4tVI2A4BH2xrx8ujO87BmyaKXHcb0/NQ+b2A+v3w7MdMVEd1lBaMKwFEXblQB7EVqxHBm5ZLAVXJ+bbdrIAvffcjjBmbOakuNl9THS1EWxDE6TvuQ17c4Hxa8qBck8sBbKqSSXNigbG5Jrj6b+cenKKDp7jfOqsdJqje4G3FcHEkckx3CiiASTte/pO55sbYi/Eysdh6kIdjW9g0C180T/fCfHpDV+osllg6HU5A1hQoBq2Deo+KGn7740fwR1xum5nvxFXLI8Th7rYLJtXuVA3+v3xR5NJ1BVNJDMGrUD6xqC1v84tqH1xHHnJtSldjTMK82pVmP10g4VJLKyFu8M6In9QzJmu46Q6WiEOhnYKRYcAuSSDdes7CqOxsalviwS2Jsksn4gq2qKXUHKNpQxMoIDKy16WJv2xw8ZmR19KikILEDzsqk2fsNqxadA6tLBJCkhk7Ubh6ViSilxqK0a53r39ibxD9jZT6kavqPwpmO5FPl8pmVSMugRdbELqc0hI1WupgbO9e+MxJ1CGNGj1T6o0kiVSum9cYUlhq9FEbrvY2x1vP/HOSQygyT3IkkVImqg0kpV7sca607MKI8Y5T8SyPnP+J5uNSNRAdhFEkTvQ2FmPUQTtYAvk2rppES43YOM2mZeONDMZWCRRqaIZ2y8UJsl/SNS7bG1IBqqx9I/C+UVctNEQGCyzLXAFG6A/Qtk6RZ9JXc44r8JZw5bMo0pI7EmWjlVUAa7lRRasQwCsHP8AmKjyN7r45kkyJlgyc7rJnH15gMR6WKAkR6VtSwYFm52FVRwm5NUJJWZr+o2SQZ7qLvHQV4lQq1lfSoHpv9Sqd24+uK6DKQuYIRC4UyZVX0uA0neiLPZY1er5aoVzR3wN1XoCRCUHOB5BbUotX0hS1sW5tiBsbo8YDzEMi61/E6hlgrx0716mQfl38tFgTwdv4Ka2gu+y0TpkKw6jlyxSESly5Gos0gAYCStFAVoAbbnEOU6UhkkJy7sFMAEerYNLpsX3A+/q07nxqPnAOWnmXLpKubZAk2hIxI4KWllwAdhyNhfP7nS9MMMrj8Ywm7joWTgqspRmZ9YIJrUBRseRil5qSQnjLZ5D02MB2XLO/bafZnBB0tCFDBGBOnub6eSQbIsBnxB0tIo5mWEppzIjBL3Q7RYpQNHfe/2v3BZO1JEIsw2lwG1C1ZNTaTYVjR9IJptxWJun9JWaQxtOR+foPpJsU5L81fprzzziMvFD1my9zPSlDwI2UUKJ8vEtkr3Q8f5mp1I1W1HUPl4xWfD+UV4kIhWSQyT6bJJbRldSLooghXpgK9ROk2MDdR6fHo1JNIyrAsqIwsjVKEZCboV81gb2BisjgQwtJqOsSKumttJViTd82oFV++C/YZr+k5h4M6e2irJ+HRjGv/1DGhakAADgliUql39sXX9QOjpm8uucjZTmY1qZQd2UDk+7pv8AdR9AMYyXosInzUXcciIDttoI1XNGlstEjZya2s+eAdH0XqMUalYw66XZfW2qwukA/KtE3xW1Y1S5RpmbdOznWFi7+J+k9lllVahm1GPjlTTqPoCRX0I+uKTHM1To2TFhYWFhAWM8UtqpUAkFRxVC7F8WPJ8YJXPSWi9lCUVVX0+QHKsTdE0xPsQAfGIZs6hZa7gUa73sjXfAutr9xq84fH1JQWrVpJFe9CJk/wD9ce22N1V7M3daA2DIpVk2sAkjg7kb/UH9xh8sMtm4yDIQa019RQ+o3+2Cs51BGDgFjfZ0k0P8OPSx24+n0wRmuro2li8jMXRmutgsQT9ztt4rCx6hn0LT4rX8V0/J5/8AWn/Bz/VkXVC31uPYn/TjK9MzrQTRzJ80bq4+6kH+Mav4FlGYjzPTiCTmYS0I/wDvxAvFR/1DWv7gYxZxnKrwWi7+LelrBm5Ej/wnqWEgbGKRQ6V70p0n6g4ClJDlzH6aqq2FpQ399wcXOdJzPToZat8m/wCHc2Se3IWeEn2Abupf1UYp45vQwLbBaUeSWo/2rn7YqOhMLbqCMN8uaBBcqa3pQP00oNcb8nfDznVYK3aYtrDVfJXbStDgrZ+hGCJOooyuxm9REoIKD1a40C1t5IIJ8UD5xDks0KU61sRhVFkURfkcXdasdEZNvjf9GLSWaKrK5gI4YrxWwJHBB5G4OLRurQ9xXCSbOZKLHcksdN6rAFgahuausD9SmYu0a6WuQMpVTZYqBsPr7VzgDN5aRGIkR0byGUg/3GMXJxbSNElJWyeHNoF0kNwu4J5DMeLqjY+1fXEeWzIUuSpOoUN6o6gd/fYH+cQSxMppgVNXRBGx4O+GYjky+KLfL56JGUhZCFYON9JJ32sHYb8jfAeXzCqVLKSFVgd6skNR+lWP4w2PNuK3vTdWLqxR/t/GJVz7nSAAdJBUabqlrb6eSPffFudk8SPJZhUDg6vUFqjXDqTfvsD+9YIjzUaNsXIC8j0knWGrnYf9d8VxGLrJdDC5pIM24gW/zSeUGnVW+2sigB4LC8QpNYQ3FBkMQzDM0b6QkndZn1ba5PSDoVm1WQNVVibOZKWNkyYhE0qxsEbLnuB1kJskKpLEWa3BBG+FD1bLRwtFBlSJpZRpZn1FUAXSoYVvrGojSAb8AAY6l8T9Si+H8guXgps/NHTSAWy2SWkJ8KHLBFO1m96OL+o6EoIx+QyckOaifMxSADNrIMojqzM5GmDVb+n1qR6xwWHmjWfF3Us51BzN2o4UlJbSJFsAoq6pGYghSsYFkKDpxUdP61GrZdu1I7pJG0lN8wjfV6a3DEE2SdvGJG69l3Uh1lQyIEYr6tAHcrTbjVeoWDpqjzilw7YvN6E0s2czBnjOWjMuoqXrSVMhB0L6gjF9B0iix30+MVq/iMw0jBFHdjUNZVBpVkC6S5AstGBXJ3oYN6f8QwLJI7ievxCTJpdiW0BwEa5AVJ1A9y2IogXeAukdThRNEvdHyG0N2UkdqrWoAIYercqQSBvibi3lhlaQKxmWBIjH6JJS6Wu7MvoIHmr2r3xdZ3O5syO8kMRkJklLXwO6ZJV9L6a1kgj5hwCMVUnVQVywVWuF3cguaJaQMK322ABI3wRmupozjspI4CzWWsE90ML0qzUE1Xz6q3wRaTtMbV7QyaCecxzaUiQRgxm6RUR9Hks3+Jt6rJJ9qxP0nKZzvSGKlkWajekapakpRtVkdzbYf2wPlsxcaRPBKwMbC0Y2w7qvqUFSKFV55vDsp1mIPJI8Nlpe6iqaAPq9JsXpGrx7YFWxZFmWzUzIKUCeCkVdKr2o2JoX8vqjJrkn71iuaCRYFex2pZGAFjd41W7HIoSj72cHZYys2X7WWZmhjorpZ9f5kjFiK2FNX7XgVYZHiSNYGJEkh1KhLN6Y7U0P0aQa8dw++JZSDkizEjNO86oZUEjSFjv+dpUHtgkN3IwarbSDtiwlyk7PqmmhBQKXUKF0q6mUNSKqsxA3qydgT7VnTJ7/ACjlmkKppIjFPaytJqJ0MeCVIobAbisGS9QYBWbJlRKsak0VVwsbRro9OxYWSQW1EE42hwSz/siXId1SNWQIsmsOutbXSQwZgARZAJAPBOzD7DK4u55ZZdTiMqmXVUIANRjUQoYtveonncm/bFTmx6iRwd/55/veMvFy7KhjBDhYWFjIssOozhrAKkdxyKWtjp3+xrjxg6OVdCnVF8qB1ogldL3e9HfTdb3WGnIKGlqMlRKY1JaytBj4Is7c7jEp6SoMWqKQCRYz8yn5o2JYb+SLAPAvG6u7MsNUNyqpbCTtn8p6uv8AMCKr9VXWG/EaBWTZdmetIq01DRtQ2rgnc4rkgUsoAYgpqI2vYEmq8bYfmMsgVmGoEGOhW1OhY2fcECvcXhyk2ngFGmsmj6bnOxKJYljDI7EMG2DB1Me9bewHBBN4H/qX05Ys60kf+FmlXMx/QSWSP2cOv7YBzHTVWKxrNiRqKEVocLzW/O58cYus4n4npA5MnT5FskV+RmACPvpmsD6OMLxXYeGqAfgGcNM+Uc1HnYzDZ4WSw0DV9JQg+zHFDR1hGXcMAVO24NUfb2xBDKUYMpplIII8EGwcaP46USTJnEACZyMTUOFksrOv7Shj9mGMUzSiFcoLK9kUO4b92DMAL80ABX/fBvRej5eV5ZMw/bWJI2/DoR3JSwoiOztR9R2YgeMUUDR6VuVxRPpH6Tt6h4rn67YbBTEnW/dJOmgSSfG/NtwMbSaaSIiqlbO9/BbRifMJ07L5VYo0RY5rtnkZUYjuEMz+nucbXXvixznxK0K5hbjZ1fMCNe9rulRoxTc1biqr01is+HPgePL5KPL5tpJW9czxpIVUFUS11BlPpUqNjVsfa8XPwb0zIPreHIxqIq0u5DsTRPLk0QPJPB5xjdM6UvLZWfFXxrlJBLF3cvKPytIYCQG5H7o3UggLp+12MYf4i6R0qWQmGOUDuSD/AIYtWgAdo1KrKdTah6SoA3x2LOfEBQkfhWYghLGnTrYAqoPLWCDYFbjGA+I/imd83MJ4tGVy6lCLoGQlfO4LagADXGoecOKbYm0lo59n/gekZohmCVNaJY9BO4Gz0YydxsXBPgY13RPhbJ5bps0sspfMhNZRWZVBKalTWmky0FYkI1bN7asCN1mSYoriRFlaV7UMp20EUdtq1gb7kAWN8V/VpEfIQ6e7oUxg7AFkjSRH21GmIY0LI9R3xovDRk3Zms90SWSR1SERuNIEKyaySUDUgLM7HSQSLaia2O2N58J/0rzOZZp+qySIuoeksGkk2FktZ0rW3k7eKvHVsrB06XKIkYg7Uy/lq1WwO1+o6iSPN3jEf1F+L3h1ZHJyCJYoqZlb1giQLQb9J0Anbf1XYrEpcnSFlbPPj34O6WkCxJPDlsytNE7BVPP6+0gKqf8AMRtzvvis/qP0yZsrHmswyO80Uayds2DoDNdjYcg7Eiy29UMZbqGYjl/EINDOIYWMuuyXIjLab3JNtqPI3/dfBuVGjW6iVAHGnUxLW8KAaQQKGth4A16j8uNIwp4YnL1KjoeYBiESZlYn0yUWITRqlgupDW5RWO3sR+rD36qjZmFxJFQzsspYx0AjvHRYGjpIBIF2PcYM6l0KONZimUcmIR6AWJDB40LFtD2TbbaaA2vzikTpsffzkfbeog+gBhaETIoLGwDQJHncg4coyivnzolNMN67mwcvEO7Ey1l+2i0dGmAib0hiUPcPq1KO4fUNhgmXNyGQ3mYr7mq+6hHY1MdIp6rj8kb8bbY9zHSouVyjaTmTB8zbIG+a+4fzK2J/w/pjO9SyqrBlnVSC6vqJIIYrKwBAB2pdIogcXinKXh5JSU8GozedBjkVc3ErSEGEra6E0x2LUkxD01oI3rFf0/qKCedhmBGpzKS6tBGtFaS6AU70w9BoG9+MFZTpSERlMtqDRQ9zltKlHLvvejUQvq2rcCrxH8PdIDrGwgDllj1D5vS2YlV3rfTSpWr9NX5wnKTpv58saSyepnV4XNqpZi4PqGlLT0E1sxo+gbfXfFN1HPK6QjWWCSSErprSrOrCvBv1GvH748hgiEuYQhSq6u3qeqqVeGBAYlbG+294sphEAJB2NDTQ9sFUBCaZDIrBfCEqjMwtqUjbEylKaz8yNJRY/PdUglGYjE8ipPM0il02QBiVDKgPIO2nYeww2Hq8TRshnkTW+ZrUPSqyCAoW0KT6ir6gt1QoCyTU5oJ+HsdvUMw/BGvSUWvrosGvqT74NyUMZbKemI6oJdYLAWQ04UvY9LABa5ulPnEubeBqKWTx87HJPKTMUVmRld1Pq0bHZEJs8jYD3wT1bqsTWyTyNrky7adIDKsMJT1EIo1C6XSSKu7ODMvkXMDMmXiLMi/hjSMzGkEmlWQ939ZN/KRsdsU2bijXPTqqxFA0oUBtSABWrSxq68bc1jR8lS+dkqnbGf7STt5wXIWndShuhpEhZtYB3Py0KO98YrppVMaALTKW1Nd6ga0ivFU33vGm6Nl17MBUQ910zIQ2NRcaQl2NmFnTZ/jzXdfk1SFXdC6wIHK73IqiwW3t7sFga2xk1aLujP4WPTjzGRYdMhjXaW9TMrKpP6SOfcG9vscF/hmWPV+IADBVoMb3QsFIv5VrT9CRgLOdSklAVzYDu/A+ZyNZ296GCukdBmzFFVIjJruMDp5ANe5FjYceaxonnBNYyAByrAoxJHBGC5MvJpJdiAzbr/qUbWOBQO3teNMPhdoTt8wVjqtTw2huD99j/fnEM3QJXUEsNuAWXi9Pk7mxxzi14bohzK89HkZgvfLXqB3ND0ht9RHzHnF58BxLFmu1NKDDmU/DSr/pkGlSDdeiTRR9rIwLH8PuW9R8nijdAn61dVv74hTpIVtwxFKQBsdyPI8i9vfFfTXoTzZns30uSOd8uVJlRzGVH+ZSQf8A2x1XPf0/VOl5aDMZmKKbutPrkvTGjxjXHfk2qtvW6t43xb53p80OeymdWH/is3FTowXeRIqlHqICF0Ct7/MPJxRdX+DuoSBy0d6G06TNGdAdtQQW+xJZSSau18AYiPhqtlym7wjJL8PZAA6uoSAiqAygYsSdgoE9k+caT4V+HY8sW6jk5TnI8ssodnhESIRFubaQliFawAMBR/07zjix2xKGCvH3Y9UZdqXVT1RWiKNktQB5wTH8A5qpogwjU6FMffjpgHKo0gDUbkU0K2II5F4XEpSo2s/XZZ1gm/Cu8ciMzvGHGoSQqkhUEWoUKRvd0TsDgbI/FfZWLLnKuhmc9lEqNAjQupppWAd9T6rY+onm6xD0H4ZzGWngZM0hMMQuprVoQshS1MhGltTGuFAsVjSHoXUsxl5IJ5MpKHa6ZWDBDtYKuQoIBK1VHcHbCcS14mKogzudeQuI4pG/DzZeWQBhaBIyrIRf+INBYgXsQbOOb/1Qb82eXRmEXMEBdaUh/MZ92vmuFrzdnHT5PhHOM0jlMvckgkP5sp9YUoD6gQDpJFgcY9Hwr1BYtHdQjwlx6Pl0gEGA7V49gBgTJk7OZdO6xGT3FnahmhMQymyJVYBCAoDMHUEgWvqsHFr17NhNcbvC0QWUsxZS3qcGEgklia2AH2OLv/cTqmsMU6e4BBNhQSA+qgViGneyCBsTeKP4s+BWjVHzC6RoZVCyK1yA6zTMVu4w9AqNx7Y6YSvFmWsjslleyvaOWR4j2u0RZvVHl+6xIALAu7eok6TqHAxm+sZJZZJC0UqkrmTats5iy6SoxtjfzHUFpa00ORiyz3R0oRsjKixOSqsCy6WoLqfb5dJO5FgrY2OM/nuhSxzRQvmHBPdjVmDjSi2AACfldTuvgMQRscVKPlqhKVvZD0jpkBjQus2vtSzl0arWMuugDQ1A6f8AEN1ZsUMSR9IjidpBNOiqwvSpV9DZZpa1UPVto3ABHqquATnMxloYtM1K+smOhaEEqysGHDA3pOxDbg4uounZ5W1d6F+4zNpamVwoELGitaAsmkLttwNsZRppJIp2tsg6Z065X/4yaJInijiYatQ74NGgw0qoHqrnxgRvhuMuirmd2MiOWSvUkIk2pt1YkLZog71gtJM5B3MwssDa9MtAciMKY5EUqANGsUDR52NYjyuZzk/bnDxRqvdbuGqsJHHIzqAxsq0a/L5uq3wpJLDX/ATfTKiWSXtRy/iJCZtUTDU2wTRsTfqUhwawXmOhxWQsr0BOBaWS0K6vFUr/ALkVviObpOYRFQsg7clhLAKF2VNZJFaSyKNztXA3w/P9SzKZl45SkUo7sMvpAW5LWZmoHcgm2AvYVjNqsSQ1nTJZumQRCQ9yfTGWjlCjTrKsgsWKCnVelrO31xHk+jqDKjNKZgXWJFuPWqLIWa2Vr3XT29iS1Xg2DqEkifmuWEpUVHGgBaR3Uu/5Z1v+WCNrPggjAeS6RGRDIzTXKqm1QinbMSR3qo2AFB23Y2LBGLcVSpCt2yZujxLI69lz22TYuD82VeQqdJH6kvberGx5reoZePtyOsbK2qEj1AqoeFmYbktuwBWydgbo8v6FkjO5/wCIMTd2Pc6uWk0lyQdil377nEeey4Ks4zBcOiy0/wAzHuGP1AEjUvqO5J0n6mo60V3sul6Fl2MCFJkYtl1cqQS3fy3cujYBD0FA5Xmjit6d0qJ8uJmEpIM2oKNiI1hK01Gv8Q6ua9PviDMtKJIYTmdSr2zG4dtKalVgR5XTYBoWCCMG5bJyxUq5lAUMraT6lC2UkaiCpLdoemiSAmCKt0kDdbZCelRLLKrd0orIoA9J/M4JJRuPagW8Vhi9IjJywuS5Znic6D+l1A0CrJphY3IPji5I2zCZsKsyNJPoIdgrKdYUoSHUhSAR4teBWG9OgzEyxsJQEieSQFzfbKhHkcgAk/p9ySOMH4DPqMzPTY1gLDu9xVRmYg6fWxAWtG2wvUWo+Bg2fpcUeXNxOX/DRz93jSXlVQK1UY9JqwuosRwMC9WTNJG8crLoidIzQWzas0YJA1FaBIDHbittghnJngZDO3bTTUZc0bO1DihX7bYbq8IF9wTNZZkamFGlarHDKGH9iMLFhP0k+kmZGtEa9XGpFbTv5W9J+ox5ifpsfJGn6R8LwBBLKSz7DtrTKGFWWbgg77DYVyb2v5bIDBoQF2VV7fyr6jQVwp9QO25/k4oJsruNSqbU2XYgWCx+ZdIHjbjE0TRVbLGAK31tuNJHg0QGI5OOmMVHRg5NhsrMxYahXqUAMgJHPGu9yfF8H228GbFi2Gy/5QCKY7EXvvZ4B3GKeXOxq1F41quBdHe/J2v3P84EzHVNmHeH2A5Pvft/8rFYJyXL9R0nZrJvVdDfngHf+f5xd/CHWUTMdwxLLJsE1vpCUtg1p3Njb28b74wsfUQoIs0wI1bVyDtf298bP+nXw+vUO5qLqgcgspHpJUEXakeomv2xM2qHFPkdEy8ryGPMTOR3JdMYsaU0qwLjVY5JT/1E7msafPQqY27tOo02rIhDHam3Xcj38Vipj6P+bldz24YjYIFa10hb+pZr+ujGT6vmJ5sxk8vPaCVI3cAKpVm1AimvjbY4wSRtZb5fJSGaUrIIlLIA69umqRNhZshRtvtt+2EmRmLf/q3o9uyBEQfzyDuTvt6t/B3vjFQnwfcTSapdQEIUaUN6xGXPG+ks3Boad/ODIPg5FzZX1uiSAMDpGtOwXNVW+sAUP5xparZFOz2foOcKUM1OrdlCD6KBBYldSm7C0Njve5I4Ly3wpnuyt9SkBAbUC225UgFgbsAE8/2JwzIfCmXzMcbKsiApHsKIJIUPqDCwwbVf0GDF+HTmYUBzMlUwoKm5AoFqUazSj5qI/nE8x8AT/drNBo2PV5KEj36l4ZqFA7Ek7UbAvasOzfwlmhEpPVpRpKWxYAeBd2OD7k353xFmPhKIZdpO6zUncQMq/wD0g+4rm7G398AdW+HI1SVXzEnbjLl0RRRKJG61qNXT3v7H74pSt7/QnGlr9lyOiSmx/tqQEHSRri2ayPFbn2553OMt8dfD5kho9UfMAlyELKwuNJGYkIaG6lONi1H2xYv8JRRSqBmCxEkStrjGkiRzp00bsVX3P7YqetZQ5eNn1KWZpsuwC0VDKx1eKLKxHFYvHr+iVfp+zHTyZqBgJJdbBIxZGpghVqUHcGhYYFfO94Gn6lJqDmy+qVmOoNTvl6bZxW4VSfNbDesXXxJGySrRMmqAMCLDENF6Re9ED0k1vinzhR50BjVdUrqWBG7aBH6RR2B3r1bk7+2iriibfIGyub7mWhjkCFYRIqBlBtmYkMDRJALrqW6pFrnF1H1lA2lctA7Kaj39JEkauRdAH1pQYkUG8jfGbcQpDE5aTUe4ppRV7EMCWvbUuxAvTzzg2Hp8ThanZO4dI1DYBIUQ39zJsB+kH6YFVJDd5C0aOVmiXLjUvajA7oNQuqa2OlbZl0j1jZdRtfeDJzfho1jbJrIsrSaVss7xyxRbodJ+RowQ1HlhWAlWJVLCZyGMbAaV3WJRYO5IayNI42N4jMOrLNJE0ncErEngaFiS9/8ANbHYHgcYjxNZ30VBilzpzQoQKhlbtLKTUYHcElfKBr3UFr+WvSLwLmkOcaXMsYo2cswjVSASqa2ob6Rp4s7nbE3TMvLJH343XuxPqUWA5It7UH5uCdP+k/TEWTmkhR4jAHYoHVjdoJY1UNSmiGR1oHgsPtjCTlJpyNFS0G5HI5tVHblSigCA01gRfiKW1OllVyb2olgDhuTbNQvHGkkbARuF1AMsaxu7uakW1KN3Gur3NXeGJ1BoyIpMqpcD8sAVv2FiJYUdYpdVCqazeI2zf5it+GYR08ZXcktJq1FSFA1Lq9Io1pF3gSVBeSTp8OdysjCKlOtCTaUSo78bW9UtLrs0KG/tgfq0s9OWjRECpDSUUUMe8gRra9RUtqBOxO9EDBEnVV7sjtBIsZdF2JBVVheIg+NZDBq9wRwcB5/OoUkRVkpjCULsfljjdCSoOkkkgjnSLAOJxQ8s9zcOYLxTNFZ0xBQBdhIlEYZVNjVGgbeiwthtvg3LdQlc6zlO4ZTILVXpkLMZAlWLBkI1b6fT+8sfXcuBFvOTcRkUHZe1lzF6SWOrUdxYGkekbYhyefhOUEBmKMY5FOpSUUmaF1FqpaiEPvRrizgT46YNXtAplllzIkiypJh0flBGYBYwqgOALN6fUTVknjHnS+pLFGEfLh1cSerhiHCL6SVItSho0fmbBzdShkzEz91kRpo5FLqCWCFr+VGp99rpebwMOpoWyxMhpI5NXpFqzSTELsu4IKHzWs8cB0t38sTb9APqPU+73KiRBJIrjSPlCqy6R99Vn6gYhyscpTtpEW7rDSQpJJS7Ckc/MCRv4xPnMyrZXLp3CzI0tpR9AJQijwdR1Ghx++Dsh1GPsRQtK6kfieR6E7scarWlWajpbUAD4qtzie9lVgD6hmMw7+pCpVUTSEIoIioNj5pRf1vHmNDlOp5UIobMOCo00BQobCvyG2IAPN+9cYWOteHCv8/6MfqS/j/ZL/v3mdgI4NKh4RcQNg2STv8ANvzxj3L/AB/mwqARwHSDX/DqdlSQb1zsT/APjGNVmUMA+xUE0ebrb7/9sTSJJZ/MBNeDz6NRr29Jr+Rjn5YNKNLkPjfMx6EURVGe8LhBJPb3Br9B/wDN4IPx3mozGfyD22MouAbmQgMpG2w5HH34rGZYPalSLJ0CyPIqjfijW+2JZ5ZXHqo+rTe134F+39sJTwwado1WS+NszlQ2jsOGAJV4Qa0SkDyKJ5P/AHGNp8GfFmZzMUkjmD8p409MQGolWbW2+7DQKO1b45DLmJW1RtuRqvjgMXYbbVqtsdB/pYJplzMQUMSYnNc+lZBvvtt4+2JlLFoqK9Tq7/D0uYiMck0NuqklEILkBD3Na0dW4H1BO2+wGZ6IYEMn5EoREGtwWdlZjW72eTzYNAUdsG9H6/mWy6z/AIVXCitQatgFDUu5PyjjjEWdbMypIi5MopEcfNldDWPAvnnxjVN0TxRJ0zp88kaOogVChRd2XSL0gDQfSbOzLvsLOwwGfhGaQxFhXasAnMz1sdO/rNFvdaJ8+2Cuk9QkiUZVsq7MlsdJ9XzhlPFVYrnfEvT+vlvS2VmILO9oCT/ih6qhsCKOC5BSKjpXTJbaOOMkwv6vzpVNl9gSJBqA8DgUDzgrNdNkh7jmKegA2pc9mSovbju+rfx4xH0rroimmlaJyJXBUDxUlkb8n/qK84n6r12PRJCFlFxKg1ijessSRe2xw7YUgB+mVqyzpmu4ygKozuYIFoB8pkKkeaO3jjCyfQ9Y9cOak1s+ojNTC9lU3b1tpAJPNAeBieXrKNnI5xrCLov32Wj/AH/nB3T+uw9p43kdCzSEGiQAzAjj9/74LYUgDP8ASY0AkeHOL+YpLPm5j8pOnctd80Tx4xT9Q6SpCoFzPqZ5G1SyMO2QKNE+4Ft523xqvinrcMsThJSS+ikoigpaybHn/oMQw/EEQmgZpGr8N22NH59iQdvod/t74TbqxUrOQf1Cz0mWzQhVWCrDHtLbH5f9XC+w4GMsvxBKDYEYPvoGNV/W2RW6mzrIJA0SEEHjdqH7DHPziecq2VxRoP8AejMkKtJ+WbUdsen9sPk+Mc0RGr6CsZtB2wCOOCBfgc3xgHK5lWdmaQqNSNZHOm74B9Xt498edxNSkybFtRNXQ01uK5xV4uye6ouW/qDmmVkkETK9h/yYt1oCh6fT5sjm/piKX4um7TI8UXbmQptGFNAKAQR5BVQTVnTRxm2YaFF7gnb22X/33/jFjLmzr3dSNEoHkUwZgAL2tm/Y4hN1spoJ+HupBUaNkdgAXAQ0S/yrZonTTEUN7I+xgbqKrKG0uCscaEat9SBAeeB6dh4222wZ0fNLHOshehY0sgFgUAxq7Fb/ALi8WzZjUt/i4nYQmPcizOSulhrYEsQxHeI2CkHxi0sLJN30Uuaz8PdGmRimiYaioGkyq9CqJoFhqO550+MGZrqURk1rPeqEwG0N3oKavkC6CDsb1jmr2w7qkR/DvfYIWNdRUpq7/dUMLWyzadV0dJWzziHIZPVFEYoopJO0SyipGI/EsCTGUNHTQ5+UA34wcnGWBUnEd1KaMwyVmEfTBHDoAYF3WSMllBAtaU+s0TxW+CMlLqIVMxENSx6NTBdOntCQbuNH69j8wBrkYkh6YtMTlkYAxCMjhldowSONfNavBOM/1zLIix6Y2U6pQxJsNpkIWtzwNjsNx5w5uUG389BJKSRpuqqlxEnLMrEmPeho/CLdL6tI7l0D+scb4qvhvICSJT242XVN3mY/Kqwo0epih7Q1atJBGtrXasT574egjZU05gFiT6q9KqENVo9RIY7jjY14wFleiRTOArSxhliKhkLka5hGd1C6qBsUBZ255XmvkVjQRnMkyHTNBGrlcwVB/LYJpHbegFBpg+kkEtvxSnBmf6Ii5mCM5cqGzEyaQfnjQpoomr5Pr/VeKDrGSiSRBGz6HG5fcrUrxngC9k1VW114vFrH0FGkRTnqkF6WI2VEzBiFMXsNQ7gWgNP6sTl4SHVZJundLLiBxllt5FEi0KCdxwxIIYxigAXIFVfnerjyiFcl+WtyO+r1H1juUNX+WtxY8YbNlVbXIMy1NAZBr+ZiJu3ob1Hc1q5O2K3O5dU0aXD6owxoVpY3a88iudsE56wKMPcvvwPbCKcvqJjRrq71Irc19ePHGFipzc0sDGJJ2KqBRR2C7gHYA/XCxop1jiTwbyAyMTz7AftW2Jhm9vkXiht/o0/+fvvhYWOa6NqIY5Kra6N/+MPMwojTy+rngb7f35wsLCtjaPVmGssQaOrYHiwa3+hI+9Y6T/RvqKRS5iQhq0rYHuUkXyd96/8AgwsLCcmkNRydA6H1mJMh2yWEgWZFAGx1vzfiqxoIPivKlxIZHXTqXSVJvUU32vYaTthYWN4q0iG8g+U6pCZyolNCKJQ+k7lHthVXuPf64P6R1yOQaBKdWt23U/L3rqwPK/8AvhYWKaFZUv1NZJ8m2uwJpf0nYGX0/wBqwZ8QSlYp0ZgzrDHdi9+63k87VhYWH2BadTFwTEadPbfXt57S6f8A59sR5eP8rLalQp+TotfJQ6v3848wsZoYN8M5ZS2Y9CEHMlWsD5RECBv41Vt9cOz/AE+N5Iw8Edsso9qCuApGna68874WFhXlh0cP/rogXqICoqDsgUoAG0soB2+gGOdYWFiWNFmsNpGdAtwfbei4v6fL/b64b03Lh1J0aqdRd1sUkNc+dN/thYWNZbj86Mk8P52Oy+VDyIGQgOUNIRwzgGtRrfxZwNJEtAgEWhI+4cj6mqH84WFieiiPLRqfmJG449t8WuqKWGZtFSrGrWNh/ihG9Ipdw6cDlL8m1hYnorsKn6ND+Xs6KUFmwSWOUWZT5q2atv01wcB5HpkLojNIwLKLUD9Rm0c1wEpvrxthYWHgkmyfS3CSSRzMpQSkVa2qFA24NjVrG303wJ1DpDR98F1YZd1Q876tVFQeBtvfvhYWCl8+wW189yzWbO/imyfdDy90rbUw1KRdM66gp0CxsCBRBwkjzg/NV0UlYydIVdK+mWP0qoUbhWpfPPnCwsaeHBSbT9yJzaVg3WocypSWaONRHSqqhdI9bNRVTRBbWT+/0wXk+u5tipWNGfQac3qMbTtIyn1gUZSxutX1rCwsV9NLxFFMXN/Tsr83mZz+hUSaMQqi8Be4r0upiwtxdk+TgKeeSd40IBYKsSAUONlvxf1wsLGXix4ujTw5clYdDFmpVV1UFaCg+gbKNPk/TCwsLFq62yW/Y//Z"/>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4" name="Picture 20" descr="https://encrypted-tbn1.gstatic.com/images?q=tbn:ANd9GcQlNNJpvmdojzxQdRzFk3MOJQQKfRqLVOQ-Mbn-7VIkBbAI5TCzXA"/>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78509" y="2299183"/>
            <a:ext cx="1578808" cy="15788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15195" y="5144430"/>
            <a:ext cx="2205219" cy="646331"/>
          </a:xfrm>
          <a:prstGeom prst="rect">
            <a:avLst/>
          </a:prstGeom>
          <a:noFill/>
        </p:spPr>
        <p:txBody>
          <a:bodyPr wrap="none" rtlCol="0">
            <a:spAutoFit/>
          </a:bodyPr>
          <a:lstStyle/>
          <a:p>
            <a:r>
              <a:rPr lang="en-US" b="1" dirty="0"/>
              <a:t>Risk/Threat</a:t>
            </a:r>
          </a:p>
          <a:p>
            <a:r>
              <a:rPr lang="en-US" b="1" dirty="0"/>
              <a:t>Information Sources</a:t>
            </a:r>
          </a:p>
        </p:txBody>
      </p:sp>
      <p:pic>
        <p:nvPicPr>
          <p:cNvPr id="1036" name="Picture 12" descr="C:\Users\Cory\AppData\Local\Microsoft\Windows\Temporary Internet Files\Content.IE5\636D9IYS\eHealth[1].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5515" y="3153888"/>
            <a:ext cx="1685874" cy="107849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3118347" y="5144431"/>
            <a:ext cx="1374094" cy="646331"/>
          </a:xfrm>
          <a:prstGeom prst="rect">
            <a:avLst/>
          </a:prstGeom>
          <a:noFill/>
        </p:spPr>
        <p:txBody>
          <a:bodyPr wrap="none" rtlCol="0">
            <a:spAutoFit/>
          </a:bodyPr>
          <a:lstStyle/>
          <a:p>
            <a:r>
              <a:rPr lang="en-US" b="1" dirty="0"/>
              <a:t>Data Fusion</a:t>
            </a:r>
          </a:p>
          <a:p>
            <a:r>
              <a:rPr lang="en-US" b="1" dirty="0"/>
              <a:t>&amp; Brokers</a:t>
            </a:r>
          </a:p>
        </p:txBody>
      </p:sp>
      <p:sp>
        <p:nvSpPr>
          <p:cNvPr id="30" name="TextBox 29"/>
          <p:cNvSpPr txBox="1"/>
          <p:nvPr/>
        </p:nvSpPr>
        <p:spPr>
          <a:xfrm>
            <a:off x="4712258" y="5163059"/>
            <a:ext cx="1043876" cy="369332"/>
          </a:xfrm>
          <a:prstGeom prst="rect">
            <a:avLst/>
          </a:prstGeom>
          <a:noFill/>
        </p:spPr>
        <p:txBody>
          <a:bodyPr wrap="none" rtlCol="0">
            <a:spAutoFit/>
          </a:bodyPr>
          <a:lstStyle/>
          <a:p>
            <a:r>
              <a:rPr lang="en-US" b="1" dirty="0"/>
              <a:t>Analysts</a:t>
            </a:r>
          </a:p>
        </p:txBody>
      </p:sp>
      <p:sp>
        <p:nvSpPr>
          <p:cNvPr id="31" name="TextBox 30"/>
          <p:cNvSpPr txBox="1"/>
          <p:nvPr/>
        </p:nvSpPr>
        <p:spPr>
          <a:xfrm>
            <a:off x="7279363" y="5166041"/>
            <a:ext cx="1348767" cy="369332"/>
          </a:xfrm>
          <a:prstGeom prst="rect">
            <a:avLst/>
          </a:prstGeom>
          <a:noFill/>
        </p:spPr>
        <p:txBody>
          <a:bodyPr wrap="none" rtlCol="0">
            <a:spAutoFit/>
          </a:bodyPr>
          <a:lstStyle/>
          <a:p>
            <a:r>
              <a:rPr lang="en-US" b="1" dirty="0"/>
              <a:t>Responders</a:t>
            </a:r>
          </a:p>
        </p:txBody>
      </p:sp>
      <p:sp>
        <p:nvSpPr>
          <p:cNvPr id="8" name="TextBox 7"/>
          <p:cNvSpPr txBox="1"/>
          <p:nvPr/>
        </p:nvSpPr>
        <p:spPr>
          <a:xfrm>
            <a:off x="2667000" y="6292334"/>
            <a:ext cx="4012573" cy="369332"/>
          </a:xfrm>
          <a:prstGeom prst="rect">
            <a:avLst/>
          </a:prstGeom>
          <a:noFill/>
        </p:spPr>
        <p:txBody>
          <a:bodyPr wrap="none" rtlCol="0">
            <a:spAutoFit/>
          </a:bodyPr>
          <a:lstStyle/>
          <a:p>
            <a:r>
              <a:rPr lang="en-US" i="1" dirty="0"/>
              <a:t>One organization may play multiple roles</a:t>
            </a:r>
          </a:p>
        </p:txBody>
      </p:sp>
      <p:sp>
        <p:nvSpPr>
          <p:cNvPr id="26" name="TextBox 25"/>
          <p:cNvSpPr txBox="1"/>
          <p:nvPr/>
        </p:nvSpPr>
        <p:spPr>
          <a:xfrm>
            <a:off x="5954025" y="5166041"/>
            <a:ext cx="1208985" cy="369332"/>
          </a:xfrm>
          <a:prstGeom prst="rect">
            <a:avLst/>
          </a:prstGeom>
          <a:noFill/>
        </p:spPr>
        <p:txBody>
          <a:bodyPr wrap="none" rtlCol="0">
            <a:spAutoFit/>
          </a:bodyPr>
          <a:lstStyle/>
          <a:p>
            <a:r>
              <a:rPr lang="en-US" b="1" dirty="0"/>
              <a:t>Defenders</a:t>
            </a:r>
          </a:p>
        </p:txBody>
      </p:sp>
      <p:sp>
        <p:nvSpPr>
          <p:cNvPr id="2" name="Footer Placeholder 1"/>
          <p:cNvSpPr>
            <a:spLocks noGrp="1"/>
          </p:cNvSpPr>
          <p:nvPr>
            <p:ph type="ftr" sz="quarter" idx="12"/>
          </p:nvPr>
        </p:nvSpPr>
        <p:spPr/>
        <p:txBody>
          <a:bodyPr/>
          <a:lstStyle/>
          <a:p>
            <a:r>
              <a:rPr lang="en-US" dirty="0"/>
              <a:t>OMG Threat &amp; Risk </a:t>
            </a:r>
          </a:p>
        </p:txBody>
      </p:sp>
      <p:sp>
        <p:nvSpPr>
          <p:cNvPr id="3" name="Slide Number Placeholder 2"/>
          <p:cNvSpPr>
            <a:spLocks noGrp="1"/>
          </p:cNvSpPr>
          <p:nvPr>
            <p:ph type="sldNum" sz="quarter" idx="11"/>
          </p:nvPr>
        </p:nvSpPr>
        <p:spPr/>
        <p:txBody>
          <a:bodyPr/>
          <a:lstStyle/>
          <a:p>
            <a:fld id="{C5349D12-3EF0-44B0-8484-0F10BE0E01DA}" type="slidenum">
              <a:rPr lang="en-US" smtClean="0"/>
              <a:t>9</a:t>
            </a:fld>
            <a:endParaRPr lang="en-US"/>
          </a:p>
        </p:txBody>
      </p:sp>
      <p:sp>
        <p:nvSpPr>
          <p:cNvPr id="9" name="Date Placeholder 8"/>
          <p:cNvSpPr>
            <a:spLocks noGrp="1"/>
          </p:cNvSpPr>
          <p:nvPr>
            <p:ph type="dt" sz="half" idx="10"/>
          </p:nvPr>
        </p:nvSpPr>
        <p:spPr/>
        <p:txBody>
          <a:bodyPr/>
          <a:lstStyle/>
          <a:p>
            <a:r>
              <a:rPr lang="en-US" dirty="0"/>
              <a:t>January 2017</a:t>
            </a:r>
          </a:p>
        </p:txBody>
      </p:sp>
    </p:spTree>
    <p:extLst>
      <p:ext uri="{BB962C8B-B14F-4D97-AF65-F5344CB8AC3E}">
        <p14:creationId xmlns:p14="http://schemas.microsoft.com/office/powerpoint/2010/main" val="8148210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lar">
  <a:themeElements>
    <a:clrScheme name="Mylar">
      <a:dk1>
        <a:srgbClr val="000000"/>
      </a:dk1>
      <a:lt1>
        <a:srgbClr val="FFFFFF"/>
      </a:lt1>
      <a:dk2>
        <a:srgbClr val="656162"/>
      </a:dk2>
      <a:lt2>
        <a:srgbClr val="E0DACC"/>
      </a:lt2>
      <a:accent1>
        <a:srgbClr val="4A5A7A"/>
      </a:accent1>
      <a:accent2>
        <a:srgbClr val="F7BD40"/>
      </a:accent2>
      <a:accent3>
        <a:srgbClr val="975C00"/>
      </a:accent3>
      <a:accent4>
        <a:srgbClr val="754D41"/>
      </a:accent4>
      <a:accent5>
        <a:srgbClr val="838995"/>
      </a:accent5>
      <a:accent6>
        <a:srgbClr val="687B66"/>
      </a:accent6>
      <a:hlink>
        <a:srgbClr val="B5740B"/>
      </a:hlink>
      <a:folHlink>
        <a:srgbClr val="7483A0"/>
      </a:folHlink>
    </a:clrScheme>
    <a:fontScheme name="Mylar">
      <a:majorFont>
        <a:latin typeface="Corbel"/>
        <a:ea typeface=""/>
        <a:cs typeface=""/>
        <a:font script="Jpan" typeface="HGｺﾞｼｯｸM"/>
        <a:font script="Hang" typeface="맑은 고딕"/>
        <a:font script="Hans" typeface="华文楷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맑은 고딕"/>
        <a:font script="Hans" typeface="华文楷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ylar">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effectStyle>
        <a:effectStyle>
          <a:effectLst>
            <a:innerShdw blurRad="50800" dist="25400" dir="13500000">
              <a:srgbClr val="000000">
                <a:alpha val="75000"/>
              </a:srgbClr>
            </a:innerShdw>
            <a:outerShdw blurRad="50800" dist="25400" dir="5400000" rotWithShape="0">
              <a:srgbClr val="000000">
                <a:alpha val="50000"/>
              </a:srgbClr>
            </a:outerShdw>
          </a:effectLst>
          <a:scene3d>
            <a:camera prst="orthographicFront">
              <a:rot lat="0" lon="0" rev="0"/>
            </a:camera>
            <a:lightRig rig="threePt" dir="tl"/>
          </a:scene3d>
          <a:sp3d prstMaterial="dkEdge">
            <a:bevelT w="25400" h="508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tint val="100000"/>
                <a:shade val="30000"/>
                <a:alpha val="100000"/>
                <a:satMod val="255000"/>
                <a:lumMod val="100000"/>
              </a:schemeClr>
            </a:gs>
          </a:gsLst>
          <a:path path="circle">
            <a:fillToRect l="50000" t="-80000" r="50000" b="180000"/>
          </a:path>
        </a:gradFill>
        <a:blipFill rotWithShape="1">
          <a:blip xmlns:r="http://schemas.openxmlformats.org/officeDocument/2006/relationships" r:embed="rId1">
            <a:duotone>
              <a:schemeClr val="phClr">
                <a:lumMod val="80000"/>
              </a:schemeClr>
              <a:schemeClr val="phClr">
                <a:tint val="50000"/>
                <a:lumMod val="15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5415</TotalTime>
  <Words>994</Words>
  <Application>Microsoft Office PowerPoint</Application>
  <PresentationFormat>On-screen Show (4:3)</PresentationFormat>
  <Paragraphs>187</Paragraphs>
  <Slides>16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Corbel</vt:lpstr>
      <vt:lpstr>Arial</vt:lpstr>
      <vt:lpstr>Calibri</vt:lpstr>
      <vt:lpstr>Franklin Gothic Book</vt:lpstr>
      <vt:lpstr>Tahoma</vt:lpstr>
      <vt:lpstr>Tunga</vt:lpstr>
      <vt:lpstr>Lucida Grande</vt:lpstr>
      <vt:lpstr>Century Gothic</vt:lpstr>
      <vt:lpstr>Mylar</vt:lpstr>
      <vt:lpstr>Operational Threat &amp; Risk Information Sharing and Analytics</vt:lpstr>
      <vt:lpstr>Problem Space</vt:lpstr>
      <vt:lpstr>What we need is an integrating framework that supports automated data mapping</vt:lpstr>
      <vt:lpstr>Primary classes of use cases</vt:lpstr>
      <vt:lpstr>Shift in information sharing approach</vt:lpstr>
      <vt:lpstr>Approach</vt:lpstr>
      <vt:lpstr>Conceptual Model Inputs</vt:lpstr>
      <vt:lpstr>Models to Capabilities</vt:lpstr>
      <vt:lpstr>Stakeholder roles in our community</vt:lpstr>
      <vt:lpstr>Use Case – Critical Infrastructure</vt:lpstr>
      <vt:lpstr>Potential Information Flows</vt:lpstr>
      <vt:lpstr>Example - Snowmageddon</vt:lpstr>
      <vt:lpstr>Example of structuring risk information</vt:lpstr>
      <vt:lpstr>A Potential Storm? Who said this?</vt:lpstr>
      <vt:lpstr>Precepts</vt:lpstr>
      <vt:lpstr>Core Concept: Comprehending Planned and Unplanned Threats</vt:lpstr>
    </vt:vector>
  </TitlesOfParts>
  <Company>Model Driven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Threat/Risk Information Sharing and Analytics</dc:title>
  <dc:creator>Cory Casanave</dc:creator>
  <cp:lastModifiedBy>Cory Casanave</cp:lastModifiedBy>
  <cp:revision>295</cp:revision>
  <dcterms:created xsi:type="dcterms:W3CDTF">2014-12-22T21:21:42Z</dcterms:created>
  <dcterms:modified xsi:type="dcterms:W3CDTF">2018-03-20T16:57:04Z</dcterms:modified>
</cp:coreProperties>
</file>